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4" r:id="rId1"/>
  </p:sldMasterIdLst>
  <p:notesMasterIdLst>
    <p:notesMasterId r:id="rId42"/>
  </p:notesMasterIdLst>
  <p:handoutMasterIdLst>
    <p:handoutMasterId r:id="rId43"/>
  </p:handoutMasterIdLst>
  <p:sldIdLst>
    <p:sldId id="256" r:id="rId2"/>
    <p:sldId id="267" r:id="rId3"/>
    <p:sldId id="257" r:id="rId4"/>
    <p:sldId id="260" r:id="rId5"/>
    <p:sldId id="261" r:id="rId6"/>
    <p:sldId id="259" r:id="rId7"/>
    <p:sldId id="262" r:id="rId8"/>
    <p:sldId id="264" r:id="rId9"/>
    <p:sldId id="263" r:id="rId10"/>
    <p:sldId id="258" r:id="rId11"/>
    <p:sldId id="266" r:id="rId12"/>
    <p:sldId id="269"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8" r:id="rId32"/>
    <p:sldId id="287" r:id="rId33"/>
    <p:sldId id="289" r:id="rId34"/>
    <p:sldId id="290" r:id="rId35"/>
    <p:sldId id="291" r:id="rId36"/>
    <p:sldId id="292" r:id="rId37"/>
    <p:sldId id="293" r:id="rId38"/>
    <p:sldId id="294" r:id="rId39"/>
    <p:sldId id="295" r:id="rId40"/>
    <p:sldId id="26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8" d="100"/>
          <a:sy n="88" d="100"/>
        </p:scale>
        <p:origin x="-466" y="-77"/>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Top Game Developer Countries</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AA3A-4726-9DC6-B607F6758116}"/>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AA3A-4726-9DC6-B607F6758116}"/>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AA3A-4726-9DC6-B607F6758116}"/>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AA3A-4726-9DC6-B607F6758116}"/>
              </c:ext>
            </c:extLst>
          </c:dPt>
          <c:dPt>
            <c:idx val="4"/>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9-AA3A-4726-9DC6-B607F6758116}"/>
              </c:ext>
            </c:extLst>
          </c:dPt>
          <c:dPt>
            <c:idx val="5"/>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B-AA3A-4726-9DC6-B607F6758116}"/>
              </c:ext>
            </c:extLst>
          </c:dPt>
          <c:dPt>
            <c:idx val="6"/>
            <c:bubble3D val="0"/>
            <c:spPr>
              <a:solidFill>
                <a:schemeClr val="accent1">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D-AA3A-4726-9DC6-B607F6758116}"/>
              </c:ext>
            </c:extLst>
          </c:dPt>
          <c:dPt>
            <c:idx val="7"/>
            <c:bubble3D val="0"/>
            <c:spPr>
              <a:solidFill>
                <a:schemeClr val="accent2">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1-5BE1-421A-B920-D09E43AFF682}"/>
              </c:ext>
            </c:extLst>
          </c:dPt>
          <c:dPt>
            <c:idx val="8"/>
            <c:bubble3D val="0"/>
            <c:spPr>
              <a:solidFill>
                <a:schemeClr val="accent3">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11-AA3A-4726-9DC6-B607F6758116}"/>
              </c:ext>
            </c:extLst>
          </c:dPt>
          <c:dPt>
            <c:idx val="9"/>
            <c:bubble3D val="0"/>
            <c:spPr>
              <a:solidFill>
                <a:schemeClr val="accent4">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13-AA3A-4726-9DC6-B607F6758116}"/>
              </c:ext>
            </c:extLst>
          </c:dPt>
          <c:cat>
            <c:strRef>
              <c:f>Sheet1!$A$2:$A$11</c:f>
              <c:strCache>
                <c:ptCount val="10"/>
                <c:pt idx="0">
                  <c:v>United States</c:v>
                </c:pt>
                <c:pt idx="1">
                  <c:v>England</c:v>
                </c:pt>
                <c:pt idx="2">
                  <c:v>Canada</c:v>
                </c:pt>
                <c:pt idx="3">
                  <c:v>Japan</c:v>
                </c:pt>
                <c:pt idx="4">
                  <c:v>Germany</c:v>
                </c:pt>
                <c:pt idx="5">
                  <c:v>Poland</c:v>
                </c:pt>
                <c:pt idx="6">
                  <c:v>Sweden</c:v>
                </c:pt>
                <c:pt idx="7">
                  <c:v>France</c:v>
                </c:pt>
                <c:pt idx="8">
                  <c:v>Spain</c:v>
                </c:pt>
                <c:pt idx="9">
                  <c:v>Australia</c:v>
                </c:pt>
              </c:strCache>
            </c:strRef>
          </c:cat>
          <c:val>
            <c:numRef>
              <c:f>Sheet1!$B$2:$B$11</c:f>
              <c:numCache>
                <c:formatCode>General</c:formatCode>
                <c:ptCount val="10"/>
                <c:pt idx="0">
                  <c:v>684</c:v>
                </c:pt>
                <c:pt idx="1">
                  <c:v>178</c:v>
                </c:pt>
                <c:pt idx="2">
                  <c:v>154</c:v>
                </c:pt>
                <c:pt idx="3">
                  <c:v>94</c:v>
                </c:pt>
                <c:pt idx="4">
                  <c:v>93</c:v>
                </c:pt>
                <c:pt idx="5">
                  <c:v>58</c:v>
                </c:pt>
                <c:pt idx="6">
                  <c:v>56</c:v>
                </c:pt>
                <c:pt idx="7">
                  <c:v>55</c:v>
                </c:pt>
                <c:pt idx="8">
                  <c:v>52</c:v>
                </c:pt>
                <c:pt idx="9">
                  <c:v>49</c:v>
                </c:pt>
              </c:numCache>
            </c:numRef>
          </c:val>
          <c:extLst xmlns:c16r2="http://schemas.microsoft.com/office/drawing/2015/06/chart">
            <c:ext xmlns:c16="http://schemas.microsoft.com/office/drawing/2014/chart" uri="{C3380CC4-5D6E-409C-BE32-E72D297353CC}">
              <c16:uniqueId val="{00000000-5BE1-421A-B920-D09E43AFF682}"/>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D08BAD-9051-4ED5-8211-2793D4DAC551}"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IN"/>
        </a:p>
      </dgm:t>
    </dgm:pt>
    <dgm:pt modelId="{FE987400-D132-4D6F-9838-E352A479CD5C}">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r>
            <a:rPr lang="en-IN" sz="1100"/>
            <a:t>Technologies used</a:t>
          </a:r>
        </a:p>
      </dgm:t>
    </dgm:pt>
    <dgm:pt modelId="{AEB4157A-2C25-47FC-B7EA-AFF9999E78D3}" type="parTrans" cxnId="{8361247A-1978-405A-9EFE-3AD1863F9E58}">
      <dgm:prSet/>
      <dgm:spPr/>
      <dgm:t>
        <a:bodyPr/>
        <a:lstStyle/>
        <a:p>
          <a:pPr algn="ctr"/>
          <a:endParaRPr lang="en-IN"/>
        </a:p>
      </dgm:t>
    </dgm:pt>
    <dgm:pt modelId="{3D56E2F6-3320-47E8-ABEB-4BD5A504FAC2}" type="sibTrans" cxnId="{8361247A-1978-405A-9EFE-3AD1863F9E58}">
      <dgm:prSet/>
      <dgm:spPr/>
      <dgm:t>
        <a:bodyPr/>
        <a:lstStyle/>
        <a:p>
          <a:pPr algn="ctr"/>
          <a:endParaRPr lang="en-IN"/>
        </a:p>
      </dgm:t>
    </dgm:pt>
    <dgm:pt modelId="{F275B225-038B-481E-91D2-45AABC1CB26A}">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r>
            <a:rPr lang="en-IN" sz="1600"/>
            <a:t>Blender</a:t>
          </a:r>
        </a:p>
      </dgm:t>
    </dgm:pt>
    <dgm:pt modelId="{32D22B51-0323-47FB-8F55-25BF57932EAD}" type="parTrans" cxnId="{8215536B-1577-4144-992E-223F00971D82}">
      <dgm:prSet>
        <dgm:style>
          <a:lnRef idx="1">
            <a:schemeClr val="accent2"/>
          </a:lnRef>
          <a:fillRef idx="2">
            <a:schemeClr val="accent2"/>
          </a:fillRef>
          <a:effectRef idx="1">
            <a:schemeClr val="accent2"/>
          </a:effectRef>
          <a:fontRef idx="minor">
            <a:schemeClr val="dk1"/>
          </a:fontRef>
        </dgm:style>
      </dgm:prSet>
      <dgm:spPr/>
      <dgm:t>
        <a:bodyPr/>
        <a:lstStyle/>
        <a:p>
          <a:pPr algn="ctr"/>
          <a:endParaRPr lang="en-IN" sz="4000"/>
        </a:p>
      </dgm:t>
    </dgm:pt>
    <dgm:pt modelId="{44AAC16C-E8E6-4689-A085-79513E8F526C}" type="sibTrans" cxnId="{8215536B-1577-4144-992E-223F00971D82}">
      <dgm:prSet/>
      <dgm:spPr/>
      <dgm:t>
        <a:bodyPr/>
        <a:lstStyle/>
        <a:p>
          <a:pPr algn="ctr"/>
          <a:endParaRPr lang="en-IN" sz="900"/>
        </a:p>
      </dgm:t>
    </dgm:pt>
    <dgm:pt modelId="{0361DDF2-A034-421C-B408-8A9F7E6EA3A0}">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r>
            <a:rPr lang="en-IN" sz="1600"/>
            <a:t>Unity</a:t>
          </a:r>
        </a:p>
      </dgm:t>
    </dgm:pt>
    <dgm:pt modelId="{D8BD0586-D486-4633-B766-2B25CB5FAC67}" type="parTrans" cxnId="{471C989E-CB61-4E50-8275-0D9D8AAA36C4}">
      <dgm:prSet>
        <dgm:style>
          <a:lnRef idx="1">
            <a:schemeClr val="accent2"/>
          </a:lnRef>
          <a:fillRef idx="2">
            <a:schemeClr val="accent2"/>
          </a:fillRef>
          <a:effectRef idx="1">
            <a:schemeClr val="accent2"/>
          </a:effectRef>
          <a:fontRef idx="minor">
            <a:schemeClr val="dk1"/>
          </a:fontRef>
        </dgm:style>
      </dgm:prSet>
      <dgm:spPr/>
      <dgm:t>
        <a:bodyPr/>
        <a:lstStyle/>
        <a:p>
          <a:pPr algn="ctr"/>
          <a:endParaRPr lang="en-IN" sz="4000"/>
        </a:p>
      </dgm:t>
    </dgm:pt>
    <dgm:pt modelId="{96A2F1CD-6D75-4E3B-B82B-3DC76B57343E}" type="sibTrans" cxnId="{471C989E-CB61-4E50-8275-0D9D8AAA36C4}">
      <dgm:prSet/>
      <dgm:spPr/>
      <dgm:t>
        <a:bodyPr/>
        <a:lstStyle/>
        <a:p>
          <a:pPr algn="ctr"/>
          <a:endParaRPr lang="en-IN" sz="900"/>
        </a:p>
      </dgm:t>
    </dgm:pt>
    <dgm:pt modelId="{D8ABB6C1-F910-48E8-8B3A-72AD804FFD26}">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r>
            <a:rPr lang="en-IN" sz="1600"/>
            <a:t>Photohop</a:t>
          </a:r>
        </a:p>
      </dgm:t>
    </dgm:pt>
    <dgm:pt modelId="{F9A87953-5BF3-4371-9FDE-D1C9A3698E00}" type="parTrans" cxnId="{FA4844BE-1F1C-48D0-A1C6-CE9E5178707C}">
      <dgm:prSet>
        <dgm:style>
          <a:lnRef idx="1">
            <a:schemeClr val="accent2"/>
          </a:lnRef>
          <a:fillRef idx="2">
            <a:schemeClr val="accent2"/>
          </a:fillRef>
          <a:effectRef idx="1">
            <a:schemeClr val="accent2"/>
          </a:effectRef>
          <a:fontRef idx="minor">
            <a:schemeClr val="dk1"/>
          </a:fontRef>
        </dgm:style>
      </dgm:prSet>
      <dgm:spPr/>
      <dgm:t>
        <a:bodyPr/>
        <a:lstStyle/>
        <a:p>
          <a:pPr algn="ctr"/>
          <a:endParaRPr lang="en-IN" sz="4000"/>
        </a:p>
      </dgm:t>
    </dgm:pt>
    <dgm:pt modelId="{7D47F861-DD89-4CE0-985A-30AF24F472B1}" type="sibTrans" cxnId="{FA4844BE-1F1C-48D0-A1C6-CE9E5178707C}">
      <dgm:prSet/>
      <dgm:spPr/>
      <dgm:t>
        <a:bodyPr/>
        <a:lstStyle/>
        <a:p>
          <a:pPr algn="ctr"/>
          <a:endParaRPr lang="en-IN" sz="900"/>
        </a:p>
      </dgm:t>
    </dgm:pt>
    <dgm:pt modelId="{35B89102-3849-4EB2-A3F0-2EA1071E35A8}">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r>
            <a:rPr lang="en-IN" sz="1600"/>
            <a:t>LMMS</a:t>
          </a:r>
        </a:p>
      </dgm:t>
    </dgm:pt>
    <dgm:pt modelId="{557C0936-E1D2-4543-AD5B-CB4B5342C494}" type="parTrans" cxnId="{EB53A560-65AB-4122-8713-883F8F0BB6BB}">
      <dgm:prSet>
        <dgm:style>
          <a:lnRef idx="1">
            <a:schemeClr val="accent2"/>
          </a:lnRef>
          <a:fillRef idx="2">
            <a:schemeClr val="accent2"/>
          </a:fillRef>
          <a:effectRef idx="1">
            <a:schemeClr val="accent2"/>
          </a:effectRef>
          <a:fontRef idx="minor">
            <a:schemeClr val="dk1"/>
          </a:fontRef>
        </dgm:style>
      </dgm:prSet>
      <dgm:spPr/>
      <dgm:t>
        <a:bodyPr/>
        <a:lstStyle/>
        <a:p>
          <a:pPr algn="ctr"/>
          <a:endParaRPr lang="en-IN" sz="4000"/>
        </a:p>
      </dgm:t>
    </dgm:pt>
    <dgm:pt modelId="{94959B5F-09A6-44B2-99A7-735A459A81FE}" type="sibTrans" cxnId="{EB53A560-65AB-4122-8713-883F8F0BB6BB}">
      <dgm:prSet/>
      <dgm:spPr/>
      <dgm:t>
        <a:bodyPr/>
        <a:lstStyle/>
        <a:p>
          <a:pPr algn="ctr"/>
          <a:endParaRPr lang="en-IN" sz="900"/>
        </a:p>
      </dgm:t>
    </dgm:pt>
    <dgm:pt modelId="{A455744B-A9EC-4A18-9F9E-2EF99EC22355}" type="pres">
      <dgm:prSet presAssocID="{B4D08BAD-9051-4ED5-8211-2793D4DAC551}" presName="cycle" presStyleCnt="0">
        <dgm:presLayoutVars>
          <dgm:chMax val="1"/>
          <dgm:dir/>
          <dgm:animLvl val="ctr"/>
          <dgm:resizeHandles val="exact"/>
        </dgm:presLayoutVars>
      </dgm:prSet>
      <dgm:spPr/>
      <dgm:t>
        <a:bodyPr/>
        <a:lstStyle/>
        <a:p>
          <a:endParaRPr lang="en-IN"/>
        </a:p>
      </dgm:t>
    </dgm:pt>
    <dgm:pt modelId="{4B070999-17E7-4047-A23D-0EEC26B1B25B}" type="pres">
      <dgm:prSet presAssocID="{FE987400-D132-4D6F-9838-E352A479CD5C}" presName="centerShape" presStyleLbl="node0" presStyleIdx="0" presStyleCnt="1"/>
      <dgm:spPr/>
      <dgm:t>
        <a:bodyPr/>
        <a:lstStyle/>
        <a:p>
          <a:endParaRPr lang="en-IN"/>
        </a:p>
      </dgm:t>
    </dgm:pt>
    <dgm:pt modelId="{83810B7C-E5E7-4937-B50A-D65BF6EBD5FE}" type="pres">
      <dgm:prSet presAssocID="{32D22B51-0323-47FB-8F55-25BF57932EAD}" presName="parTrans" presStyleLbl="bgSibTrans2D1" presStyleIdx="0" presStyleCnt="4"/>
      <dgm:spPr/>
      <dgm:t>
        <a:bodyPr/>
        <a:lstStyle/>
        <a:p>
          <a:endParaRPr lang="en-IN"/>
        </a:p>
      </dgm:t>
    </dgm:pt>
    <dgm:pt modelId="{27C790A3-8D41-4F17-96D1-5B04025CE9A8}" type="pres">
      <dgm:prSet presAssocID="{F275B225-038B-481E-91D2-45AABC1CB26A}" presName="node" presStyleLbl="node1" presStyleIdx="0" presStyleCnt="4">
        <dgm:presLayoutVars>
          <dgm:bulletEnabled val="1"/>
        </dgm:presLayoutVars>
      </dgm:prSet>
      <dgm:spPr/>
      <dgm:t>
        <a:bodyPr/>
        <a:lstStyle/>
        <a:p>
          <a:endParaRPr lang="en-IN"/>
        </a:p>
      </dgm:t>
    </dgm:pt>
    <dgm:pt modelId="{E6BB007A-71AA-42CC-8CEB-5D89FA4C500F}" type="pres">
      <dgm:prSet presAssocID="{D8BD0586-D486-4633-B766-2B25CB5FAC67}" presName="parTrans" presStyleLbl="bgSibTrans2D1" presStyleIdx="1" presStyleCnt="4"/>
      <dgm:spPr/>
      <dgm:t>
        <a:bodyPr/>
        <a:lstStyle/>
        <a:p>
          <a:endParaRPr lang="en-IN"/>
        </a:p>
      </dgm:t>
    </dgm:pt>
    <dgm:pt modelId="{3C9B57F5-2820-4E09-860B-2D397BFA1E2F}" type="pres">
      <dgm:prSet presAssocID="{0361DDF2-A034-421C-B408-8A9F7E6EA3A0}" presName="node" presStyleLbl="node1" presStyleIdx="1" presStyleCnt="4">
        <dgm:presLayoutVars>
          <dgm:bulletEnabled val="1"/>
        </dgm:presLayoutVars>
      </dgm:prSet>
      <dgm:spPr/>
      <dgm:t>
        <a:bodyPr/>
        <a:lstStyle/>
        <a:p>
          <a:endParaRPr lang="en-IN"/>
        </a:p>
      </dgm:t>
    </dgm:pt>
    <dgm:pt modelId="{E4149189-4A18-4314-9A31-FE5AC9EE0F02}" type="pres">
      <dgm:prSet presAssocID="{F9A87953-5BF3-4371-9FDE-D1C9A3698E00}" presName="parTrans" presStyleLbl="bgSibTrans2D1" presStyleIdx="2" presStyleCnt="4"/>
      <dgm:spPr/>
      <dgm:t>
        <a:bodyPr/>
        <a:lstStyle/>
        <a:p>
          <a:endParaRPr lang="en-IN"/>
        </a:p>
      </dgm:t>
    </dgm:pt>
    <dgm:pt modelId="{7BD93389-A202-42C1-8137-E3623E77E87C}" type="pres">
      <dgm:prSet presAssocID="{D8ABB6C1-F910-48E8-8B3A-72AD804FFD26}" presName="node" presStyleLbl="node1" presStyleIdx="2" presStyleCnt="4">
        <dgm:presLayoutVars>
          <dgm:bulletEnabled val="1"/>
        </dgm:presLayoutVars>
      </dgm:prSet>
      <dgm:spPr/>
      <dgm:t>
        <a:bodyPr/>
        <a:lstStyle/>
        <a:p>
          <a:endParaRPr lang="en-IN"/>
        </a:p>
      </dgm:t>
    </dgm:pt>
    <dgm:pt modelId="{F9C4C638-264D-4D07-AF00-9AF73E298BAE}" type="pres">
      <dgm:prSet presAssocID="{557C0936-E1D2-4543-AD5B-CB4B5342C494}" presName="parTrans" presStyleLbl="bgSibTrans2D1" presStyleIdx="3" presStyleCnt="4"/>
      <dgm:spPr/>
      <dgm:t>
        <a:bodyPr/>
        <a:lstStyle/>
        <a:p>
          <a:endParaRPr lang="en-IN"/>
        </a:p>
      </dgm:t>
    </dgm:pt>
    <dgm:pt modelId="{2C109115-5676-496D-B9A1-46C1E357924E}" type="pres">
      <dgm:prSet presAssocID="{35B89102-3849-4EB2-A3F0-2EA1071E35A8}" presName="node" presStyleLbl="node1" presStyleIdx="3" presStyleCnt="4">
        <dgm:presLayoutVars>
          <dgm:bulletEnabled val="1"/>
        </dgm:presLayoutVars>
      </dgm:prSet>
      <dgm:spPr/>
      <dgm:t>
        <a:bodyPr/>
        <a:lstStyle/>
        <a:p>
          <a:endParaRPr lang="en-IN"/>
        </a:p>
      </dgm:t>
    </dgm:pt>
  </dgm:ptLst>
  <dgm:cxnLst>
    <dgm:cxn modelId="{471C989E-CB61-4E50-8275-0D9D8AAA36C4}" srcId="{FE987400-D132-4D6F-9838-E352A479CD5C}" destId="{0361DDF2-A034-421C-B408-8A9F7E6EA3A0}" srcOrd="1" destOrd="0" parTransId="{D8BD0586-D486-4633-B766-2B25CB5FAC67}" sibTransId="{96A2F1CD-6D75-4E3B-B82B-3DC76B57343E}"/>
    <dgm:cxn modelId="{062BED88-4CD0-480F-88B1-C3DD6778CC28}" type="presOf" srcId="{B4D08BAD-9051-4ED5-8211-2793D4DAC551}" destId="{A455744B-A9EC-4A18-9F9E-2EF99EC22355}" srcOrd="0" destOrd="0" presId="urn:microsoft.com/office/officeart/2005/8/layout/radial4"/>
    <dgm:cxn modelId="{D6D45BBB-C239-4090-A333-761650AC9B9B}" type="presOf" srcId="{35B89102-3849-4EB2-A3F0-2EA1071E35A8}" destId="{2C109115-5676-496D-B9A1-46C1E357924E}" srcOrd="0" destOrd="0" presId="urn:microsoft.com/office/officeart/2005/8/layout/radial4"/>
    <dgm:cxn modelId="{12472B2B-1828-407A-B5F4-4DCAABBE701F}" type="presOf" srcId="{D8BD0586-D486-4633-B766-2B25CB5FAC67}" destId="{E6BB007A-71AA-42CC-8CEB-5D89FA4C500F}" srcOrd="0" destOrd="0" presId="urn:microsoft.com/office/officeart/2005/8/layout/radial4"/>
    <dgm:cxn modelId="{08C9EE31-1041-4B4A-8228-E6EF97DF87F0}" type="presOf" srcId="{F9A87953-5BF3-4371-9FDE-D1C9A3698E00}" destId="{E4149189-4A18-4314-9A31-FE5AC9EE0F02}" srcOrd="0" destOrd="0" presId="urn:microsoft.com/office/officeart/2005/8/layout/radial4"/>
    <dgm:cxn modelId="{8215536B-1577-4144-992E-223F00971D82}" srcId="{FE987400-D132-4D6F-9838-E352A479CD5C}" destId="{F275B225-038B-481E-91D2-45AABC1CB26A}" srcOrd="0" destOrd="0" parTransId="{32D22B51-0323-47FB-8F55-25BF57932EAD}" sibTransId="{44AAC16C-E8E6-4689-A085-79513E8F526C}"/>
    <dgm:cxn modelId="{A8D9E7B6-F967-4CA3-849C-5A842686025F}" type="presOf" srcId="{557C0936-E1D2-4543-AD5B-CB4B5342C494}" destId="{F9C4C638-264D-4D07-AF00-9AF73E298BAE}" srcOrd="0" destOrd="0" presId="urn:microsoft.com/office/officeart/2005/8/layout/radial4"/>
    <dgm:cxn modelId="{88F9FA8A-B2B3-44EC-B458-861CF4DF2395}" type="presOf" srcId="{D8ABB6C1-F910-48E8-8B3A-72AD804FFD26}" destId="{7BD93389-A202-42C1-8137-E3623E77E87C}" srcOrd="0" destOrd="0" presId="urn:microsoft.com/office/officeart/2005/8/layout/radial4"/>
    <dgm:cxn modelId="{FA4844BE-1F1C-48D0-A1C6-CE9E5178707C}" srcId="{FE987400-D132-4D6F-9838-E352A479CD5C}" destId="{D8ABB6C1-F910-48E8-8B3A-72AD804FFD26}" srcOrd="2" destOrd="0" parTransId="{F9A87953-5BF3-4371-9FDE-D1C9A3698E00}" sibTransId="{7D47F861-DD89-4CE0-985A-30AF24F472B1}"/>
    <dgm:cxn modelId="{BADE26B8-DA74-45A0-AE6C-C8400BC730A9}" type="presOf" srcId="{0361DDF2-A034-421C-B408-8A9F7E6EA3A0}" destId="{3C9B57F5-2820-4E09-860B-2D397BFA1E2F}" srcOrd="0" destOrd="0" presId="urn:microsoft.com/office/officeart/2005/8/layout/radial4"/>
    <dgm:cxn modelId="{EB53A560-65AB-4122-8713-883F8F0BB6BB}" srcId="{FE987400-D132-4D6F-9838-E352A479CD5C}" destId="{35B89102-3849-4EB2-A3F0-2EA1071E35A8}" srcOrd="3" destOrd="0" parTransId="{557C0936-E1D2-4543-AD5B-CB4B5342C494}" sibTransId="{94959B5F-09A6-44B2-99A7-735A459A81FE}"/>
    <dgm:cxn modelId="{1C463550-ED10-4C6B-8F7D-8C24E42B9D75}" type="presOf" srcId="{32D22B51-0323-47FB-8F55-25BF57932EAD}" destId="{83810B7C-E5E7-4937-B50A-D65BF6EBD5FE}" srcOrd="0" destOrd="0" presId="urn:microsoft.com/office/officeart/2005/8/layout/radial4"/>
    <dgm:cxn modelId="{D2C67983-CD0D-4E23-A829-873B3A0E39DF}" type="presOf" srcId="{FE987400-D132-4D6F-9838-E352A479CD5C}" destId="{4B070999-17E7-4047-A23D-0EEC26B1B25B}" srcOrd="0" destOrd="0" presId="urn:microsoft.com/office/officeart/2005/8/layout/radial4"/>
    <dgm:cxn modelId="{8361247A-1978-405A-9EFE-3AD1863F9E58}" srcId="{B4D08BAD-9051-4ED5-8211-2793D4DAC551}" destId="{FE987400-D132-4D6F-9838-E352A479CD5C}" srcOrd="0" destOrd="0" parTransId="{AEB4157A-2C25-47FC-B7EA-AFF9999E78D3}" sibTransId="{3D56E2F6-3320-47E8-ABEB-4BD5A504FAC2}"/>
    <dgm:cxn modelId="{4CA67EC3-9F14-455D-9E0F-3D6B6736A33D}" type="presOf" srcId="{F275B225-038B-481E-91D2-45AABC1CB26A}" destId="{27C790A3-8D41-4F17-96D1-5B04025CE9A8}" srcOrd="0" destOrd="0" presId="urn:microsoft.com/office/officeart/2005/8/layout/radial4"/>
    <dgm:cxn modelId="{B67B732A-8320-4F67-A9B6-D0DD392BBD9F}" type="presParOf" srcId="{A455744B-A9EC-4A18-9F9E-2EF99EC22355}" destId="{4B070999-17E7-4047-A23D-0EEC26B1B25B}" srcOrd="0" destOrd="0" presId="urn:microsoft.com/office/officeart/2005/8/layout/radial4"/>
    <dgm:cxn modelId="{29134C84-904B-4D34-B4AA-CF70E6DB2AAD}" type="presParOf" srcId="{A455744B-A9EC-4A18-9F9E-2EF99EC22355}" destId="{83810B7C-E5E7-4937-B50A-D65BF6EBD5FE}" srcOrd="1" destOrd="0" presId="urn:microsoft.com/office/officeart/2005/8/layout/radial4"/>
    <dgm:cxn modelId="{54B336ED-3BAB-4EF8-B43A-3447DA108A17}" type="presParOf" srcId="{A455744B-A9EC-4A18-9F9E-2EF99EC22355}" destId="{27C790A3-8D41-4F17-96D1-5B04025CE9A8}" srcOrd="2" destOrd="0" presId="urn:microsoft.com/office/officeart/2005/8/layout/radial4"/>
    <dgm:cxn modelId="{96BFEEEB-8DF2-4945-B9BC-6ADC6EBEB333}" type="presParOf" srcId="{A455744B-A9EC-4A18-9F9E-2EF99EC22355}" destId="{E6BB007A-71AA-42CC-8CEB-5D89FA4C500F}" srcOrd="3" destOrd="0" presId="urn:microsoft.com/office/officeart/2005/8/layout/radial4"/>
    <dgm:cxn modelId="{FEC7CBD0-F5C4-4C3F-AA1B-83CC4695A7E4}" type="presParOf" srcId="{A455744B-A9EC-4A18-9F9E-2EF99EC22355}" destId="{3C9B57F5-2820-4E09-860B-2D397BFA1E2F}" srcOrd="4" destOrd="0" presId="urn:microsoft.com/office/officeart/2005/8/layout/radial4"/>
    <dgm:cxn modelId="{7A077005-83FC-4662-AA5F-EBD7B65E8242}" type="presParOf" srcId="{A455744B-A9EC-4A18-9F9E-2EF99EC22355}" destId="{E4149189-4A18-4314-9A31-FE5AC9EE0F02}" srcOrd="5" destOrd="0" presId="urn:microsoft.com/office/officeart/2005/8/layout/radial4"/>
    <dgm:cxn modelId="{81B74245-71BE-4253-ADA4-CC0155E3F4AF}" type="presParOf" srcId="{A455744B-A9EC-4A18-9F9E-2EF99EC22355}" destId="{7BD93389-A202-42C1-8137-E3623E77E87C}" srcOrd="6" destOrd="0" presId="urn:microsoft.com/office/officeart/2005/8/layout/radial4"/>
    <dgm:cxn modelId="{71F5553A-7545-4A39-ABA0-9073077A1F88}" type="presParOf" srcId="{A455744B-A9EC-4A18-9F9E-2EF99EC22355}" destId="{F9C4C638-264D-4D07-AF00-9AF73E298BAE}" srcOrd="7" destOrd="0" presId="urn:microsoft.com/office/officeart/2005/8/layout/radial4"/>
    <dgm:cxn modelId="{AAA5C7A2-3943-4181-9DEC-E8F786A78369}" type="presParOf" srcId="{A455744B-A9EC-4A18-9F9E-2EF99EC22355}" destId="{2C109115-5676-496D-B9A1-46C1E357924E}"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070999-17E7-4047-A23D-0EEC26B1B25B}">
      <dsp:nvSpPr>
        <dsp:cNvPr id="0" name=""/>
        <dsp:cNvSpPr/>
      </dsp:nvSpPr>
      <dsp:spPr>
        <a:xfrm>
          <a:off x="1356399" y="1648515"/>
          <a:ext cx="1003364" cy="1003364"/>
        </a:xfrm>
        <a:prstGeom prst="ellipse">
          <a:avLst/>
        </a:prstGeom>
        <a:gradFill rotWithShape="1">
          <a:gsLst>
            <a:gs pos="0">
              <a:schemeClr val="accent2">
                <a:tint val="65000"/>
                <a:lumMod val="110000"/>
              </a:schemeClr>
            </a:gs>
            <a:gs pos="88000">
              <a:schemeClr val="accent2">
                <a:tint val="90000"/>
              </a:schemeClr>
            </a:gs>
          </a:gsLst>
          <a:lin ang="5400000" scaled="0"/>
        </a:gradFill>
        <a:ln w="12700" cap="rnd"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IN" sz="1100" kern="1200"/>
            <a:t>Technologies used</a:t>
          </a:r>
        </a:p>
      </dsp:txBody>
      <dsp:txXfrm>
        <a:off x="1503338" y="1795454"/>
        <a:ext cx="709486" cy="709486"/>
      </dsp:txXfrm>
    </dsp:sp>
    <dsp:sp modelId="{83810B7C-E5E7-4937-B50A-D65BF6EBD5FE}">
      <dsp:nvSpPr>
        <dsp:cNvPr id="0" name=""/>
        <dsp:cNvSpPr/>
      </dsp:nvSpPr>
      <dsp:spPr>
        <a:xfrm rot="11700000">
          <a:off x="462283" y="1750691"/>
          <a:ext cx="876855" cy="285958"/>
        </a:xfrm>
        <a:prstGeom prst="leftArrow">
          <a:avLst>
            <a:gd name="adj1" fmla="val 60000"/>
            <a:gd name="adj2" fmla="val 50000"/>
          </a:avLst>
        </a:prstGeom>
        <a:gradFill rotWithShape="1">
          <a:gsLst>
            <a:gs pos="0">
              <a:schemeClr val="accent2">
                <a:tint val="65000"/>
                <a:lumMod val="110000"/>
              </a:schemeClr>
            </a:gs>
            <a:gs pos="88000">
              <a:schemeClr val="accent2">
                <a:tint val="90000"/>
              </a:schemeClr>
            </a:gs>
          </a:gsLst>
          <a:lin ang="5400000" scaled="0"/>
        </a:gradFill>
        <a:ln w="12700" cap="rnd"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sp>
    <dsp:sp modelId="{27C790A3-8D41-4F17-96D1-5B04025CE9A8}">
      <dsp:nvSpPr>
        <dsp:cNvPr id="0" name=""/>
        <dsp:cNvSpPr/>
      </dsp:nvSpPr>
      <dsp:spPr>
        <a:xfrm>
          <a:off x="624" y="1398918"/>
          <a:ext cx="953196" cy="762556"/>
        </a:xfrm>
        <a:prstGeom prst="roundRect">
          <a:avLst>
            <a:gd name="adj" fmla="val 10000"/>
          </a:avLst>
        </a:prstGeom>
        <a:gradFill rotWithShape="1">
          <a:gsLst>
            <a:gs pos="0">
              <a:schemeClr val="accent2">
                <a:tint val="65000"/>
                <a:lumMod val="110000"/>
              </a:schemeClr>
            </a:gs>
            <a:gs pos="88000">
              <a:schemeClr val="accent2">
                <a:tint val="90000"/>
              </a:schemeClr>
            </a:gs>
          </a:gsLst>
          <a:lin ang="5400000" scaled="0"/>
        </a:gradFill>
        <a:ln w="12700" cap="rnd"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IN" sz="1600" kern="1200"/>
            <a:t>Blender</a:t>
          </a:r>
        </a:p>
      </dsp:txBody>
      <dsp:txXfrm>
        <a:off x="22959" y="1421253"/>
        <a:ext cx="908526" cy="717886"/>
      </dsp:txXfrm>
    </dsp:sp>
    <dsp:sp modelId="{E6BB007A-71AA-42CC-8CEB-5D89FA4C500F}">
      <dsp:nvSpPr>
        <dsp:cNvPr id="0" name=""/>
        <dsp:cNvSpPr/>
      </dsp:nvSpPr>
      <dsp:spPr>
        <a:xfrm rot="14700000">
          <a:off x="1000779" y="1108936"/>
          <a:ext cx="876855" cy="285958"/>
        </a:xfrm>
        <a:prstGeom prst="leftArrow">
          <a:avLst>
            <a:gd name="adj1" fmla="val 60000"/>
            <a:gd name="adj2" fmla="val 50000"/>
          </a:avLst>
        </a:prstGeom>
        <a:gradFill rotWithShape="1">
          <a:gsLst>
            <a:gs pos="0">
              <a:schemeClr val="accent2">
                <a:tint val="65000"/>
                <a:lumMod val="110000"/>
              </a:schemeClr>
            </a:gs>
            <a:gs pos="88000">
              <a:schemeClr val="accent2">
                <a:tint val="90000"/>
              </a:schemeClr>
            </a:gs>
          </a:gsLst>
          <a:lin ang="5400000" scaled="0"/>
        </a:gradFill>
        <a:ln w="12700" cap="rnd"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sp>
    <dsp:sp modelId="{3C9B57F5-2820-4E09-860B-2D397BFA1E2F}">
      <dsp:nvSpPr>
        <dsp:cNvPr id="0" name=""/>
        <dsp:cNvSpPr/>
      </dsp:nvSpPr>
      <dsp:spPr>
        <a:xfrm>
          <a:off x="777321" y="473287"/>
          <a:ext cx="953196" cy="762556"/>
        </a:xfrm>
        <a:prstGeom prst="roundRect">
          <a:avLst>
            <a:gd name="adj" fmla="val 10000"/>
          </a:avLst>
        </a:prstGeom>
        <a:gradFill rotWithShape="1">
          <a:gsLst>
            <a:gs pos="0">
              <a:schemeClr val="accent2">
                <a:tint val="65000"/>
                <a:lumMod val="110000"/>
              </a:schemeClr>
            </a:gs>
            <a:gs pos="88000">
              <a:schemeClr val="accent2">
                <a:tint val="90000"/>
              </a:schemeClr>
            </a:gs>
          </a:gsLst>
          <a:lin ang="5400000" scaled="0"/>
        </a:gradFill>
        <a:ln w="12700" cap="rnd"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IN" sz="1600" kern="1200"/>
            <a:t>Unity</a:t>
          </a:r>
        </a:p>
      </dsp:txBody>
      <dsp:txXfrm>
        <a:off x="799656" y="495622"/>
        <a:ext cx="908526" cy="717886"/>
      </dsp:txXfrm>
    </dsp:sp>
    <dsp:sp modelId="{E4149189-4A18-4314-9A31-FE5AC9EE0F02}">
      <dsp:nvSpPr>
        <dsp:cNvPr id="0" name=""/>
        <dsp:cNvSpPr/>
      </dsp:nvSpPr>
      <dsp:spPr>
        <a:xfrm rot="17700000">
          <a:off x="1838529" y="1108936"/>
          <a:ext cx="876855" cy="285958"/>
        </a:xfrm>
        <a:prstGeom prst="leftArrow">
          <a:avLst>
            <a:gd name="adj1" fmla="val 60000"/>
            <a:gd name="adj2" fmla="val 50000"/>
          </a:avLst>
        </a:prstGeom>
        <a:gradFill rotWithShape="1">
          <a:gsLst>
            <a:gs pos="0">
              <a:schemeClr val="accent2">
                <a:tint val="65000"/>
                <a:lumMod val="110000"/>
              </a:schemeClr>
            </a:gs>
            <a:gs pos="88000">
              <a:schemeClr val="accent2">
                <a:tint val="90000"/>
              </a:schemeClr>
            </a:gs>
          </a:gsLst>
          <a:lin ang="5400000" scaled="0"/>
        </a:gradFill>
        <a:ln w="12700" cap="rnd"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sp>
    <dsp:sp modelId="{7BD93389-A202-42C1-8137-E3623E77E87C}">
      <dsp:nvSpPr>
        <dsp:cNvPr id="0" name=""/>
        <dsp:cNvSpPr/>
      </dsp:nvSpPr>
      <dsp:spPr>
        <a:xfrm>
          <a:off x="1985646" y="473287"/>
          <a:ext cx="953196" cy="762556"/>
        </a:xfrm>
        <a:prstGeom prst="roundRect">
          <a:avLst>
            <a:gd name="adj" fmla="val 10000"/>
          </a:avLst>
        </a:prstGeom>
        <a:gradFill rotWithShape="1">
          <a:gsLst>
            <a:gs pos="0">
              <a:schemeClr val="accent2">
                <a:tint val="65000"/>
                <a:lumMod val="110000"/>
              </a:schemeClr>
            </a:gs>
            <a:gs pos="88000">
              <a:schemeClr val="accent2">
                <a:tint val="90000"/>
              </a:schemeClr>
            </a:gs>
          </a:gsLst>
          <a:lin ang="5400000" scaled="0"/>
        </a:gradFill>
        <a:ln w="12700" cap="rnd"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IN" sz="1600" kern="1200"/>
            <a:t>Photohop</a:t>
          </a:r>
        </a:p>
      </dsp:txBody>
      <dsp:txXfrm>
        <a:off x="2007981" y="495622"/>
        <a:ext cx="908526" cy="717886"/>
      </dsp:txXfrm>
    </dsp:sp>
    <dsp:sp modelId="{F9C4C638-264D-4D07-AF00-9AF73E298BAE}">
      <dsp:nvSpPr>
        <dsp:cNvPr id="0" name=""/>
        <dsp:cNvSpPr/>
      </dsp:nvSpPr>
      <dsp:spPr>
        <a:xfrm rot="20700000">
          <a:off x="2377025" y="1750691"/>
          <a:ext cx="876855" cy="285958"/>
        </a:xfrm>
        <a:prstGeom prst="leftArrow">
          <a:avLst>
            <a:gd name="adj1" fmla="val 60000"/>
            <a:gd name="adj2" fmla="val 50000"/>
          </a:avLst>
        </a:prstGeom>
        <a:gradFill rotWithShape="1">
          <a:gsLst>
            <a:gs pos="0">
              <a:schemeClr val="accent2">
                <a:tint val="65000"/>
                <a:lumMod val="110000"/>
              </a:schemeClr>
            </a:gs>
            <a:gs pos="88000">
              <a:schemeClr val="accent2">
                <a:tint val="90000"/>
              </a:schemeClr>
            </a:gs>
          </a:gsLst>
          <a:lin ang="5400000" scaled="0"/>
        </a:gradFill>
        <a:ln w="12700" cap="rnd"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sp>
    <dsp:sp modelId="{2C109115-5676-496D-B9A1-46C1E357924E}">
      <dsp:nvSpPr>
        <dsp:cNvPr id="0" name=""/>
        <dsp:cNvSpPr/>
      </dsp:nvSpPr>
      <dsp:spPr>
        <a:xfrm>
          <a:off x="2762343" y="1398918"/>
          <a:ext cx="953196" cy="762556"/>
        </a:xfrm>
        <a:prstGeom prst="roundRect">
          <a:avLst>
            <a:gd name="adj" fmla="val 10000"/>
          </a:avLst>
        </a:prstGeom>
        <a:gradFill rotWithShape="1">
          <a:gsLst>
            <a:gs pos="0">
              <a:schemeClr val="accent2">
                <a:tint val="65000"/>
                <a:lumMod val="110000"/>
              </a:schemeClr>
            </a:gs>
            <a:gs pos="88000">
              <a:schemeClr val="accent2">
                <a:tint val="90000"/>
              </a:schemeClr>
            </a:gs>
          </a:gsLst>
          <a:lin ang="5400000" scaled="0"/>
        </a:gradFill>
        <a:ln w="12700" cap="rnd"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IN" sz="1600" kern="1200"/>
            <a:t>LMMS</a:t>
          </a:r>
        </a:p>
      </dsp:txBody>
      <dsp:txXfrm>
        <a:off x="2784678" y="1421253"/>
        <a:ext cx="908526" cy="717886"/>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6F148F96-E009-4FE7-BFB9-47BAF94F2C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 xmlns:a16="http://schemas.microsoft.com/office/drawing/2014/main" id="{90FACCAD-2AD5-43AB-AA5C-64C789BFDD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52D834-0D10-46F9-B50B-3D4402094421}" type="datetimeFigureOut">
              <a:rPr lang="en-IN" smtClean="0"/>
              <a:t>26-10-2018</a:t>
            </a:fld>
            <a:endParaRPr lang="en-IN"/>
          </a:p>
        </p:txBody>
      </p:sp>
      <p:sp>
        <p:nvSpPr>
          <p:cNvPr id="4" name="Footer Placeholder 3">
            <a:extLst>
              <a:ext uri="{FF2B5EF4-FFF2-40B4-BE49-F238E27FC236}">
                <a16:creationId xmlns="" xmlns:a16="http://schemas.microsoft.com/office/drawing/2014/main" id="{52A8D3BD-6CEE-4168-B404-B8BC5BA58D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 xmlns:a16="http://schemas.microsoft.com/office/drawing/2014/main" id="{58C9D215-E724-4331-8721-BF2432358C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29BFC3-0D0A-43AD-8732-B113652C388A}" type="slidenum">
              <a:rPr lang="en-IN" smtClean="0"/>
              <a:t>‹#›</a:t>
            </a:fld>
            <a:endParaRPr lang="en-IN"/>
          </a:p>
        </p:txBody>
      </p:sp>
    </p:spTree>
    <p:extLst>
      <p:ext uri="{BB962C8B-B14F-4D97-AF65-F5344CB8AC3E}">
        <p14:creationId xmlns:p14="http://schemas.microsoft.com/office/powerpoint/2010/main" val="1293185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F758CE-4C1A-46E2-ADA0-6509AAD0B13E}" type="datetimeFigureOut">
              <a:rPr lang="en-IN" smtClean="0"/>
              <a:t>26-10-2018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2E2BCE-BCBA-480E-93F4-655D103407E3}" type="slidenum">
              <a:rPr lang="en-IN" smtClean="0"/>
              <a:t>‹#›</a:t>
            </a:fld>
            <a:endParaRPr lang="en-IN"/>
          </a:p>
        </p:txBody>
      </p:sp>
    </p:spTree>
    <p:extLst>
      <p:ext uri="{BB962C8B-B14F-4D97-AF65-F5344CB8AC3E}">
        <p14:creationId xmlns:p14="http://schemas.microsoft.com/office/powerpoint/2010/main" val="13661435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3E5A6B-5574-4ABD-97F9-D7710BE63D9F}" type="datetime1">
              <a:rPr lang="en-US" smtClean="0"/>
              <a:t>10/26/2018</a:t>
            </a:fld>
            <a:endParaRPr lang="en-US" dirty="0"/>
          </a:p>
        </p:txBody>
      </p:sp>
      <p:sp>
        <p:nvSpPr>
          <p:cNvPr id="5" name="Footer Placeholder 4"/>
          <p:cNvSpPr>
            <a:spLocks noGrp="1"/>
          </p:cNvSpPr>
          <p:nvPr>
            <p:ph type="ftr" sz="quarter" idx="11"/>
          </p:nvPr>
        </p:nvSpPr>
        <p:spPr/>
        <p:txBody>
          <a:bodyPr/>
          <a:lstStyle/>
          <a:p>
            <a:r>
              <a:rPr lang="en-US"/>
              <a:t>Balancing Ball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9152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79C2C27-E956-4F23-BE3C-8C2977BC85C6}" type="datetime1">
              <a:rPr lang="en-US" smtClean="0"/>
              <a:t>10/26/2018</a:t>
            </a:fld>
            <a:endParaRPr lang="en-US" dirty="0"/>
          </a:p>
        </p:txBody>
      </p:sp>
      <p:sp>
        <p:nvSpPr>
          <p:cNvPr id="5" name="Footer Placeholder 4"/>
          <p:cNvSpPr>
            <a:spLocks noGrp="1"/>
          </p:cNvSpPr>
          <p:nvPr>
            <p:ph type="ftr" sz="quarter" idx="11"/>
          </p:nvPr>
        </p:nvSpPr>
        <p:spPr/>
        <p:txBody>
          <a:bodyPr/>
          <a:lstStyle/>
          <a:p>
            <a:r>
              <a:rPr lang="en-US"/>
              <a:t>Balancing Ball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867005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79C2C27-E956-4F23-BE3C-8C2977BC85C6}" type="datetime1">
              <a:rPr lang="en-US" smtClean="0"/>
              <a:t>10/26/2018</a:t>
            </a:fld>
            <a:endParaRPr lang="en-US" dirty="0"/>
          </a:p>
        </p:txBody>
      </p:sp>
      <p:sp>
        <p:nvSpPr>
          <p:cNvPr id="5" name="Footer Placeholder 4"/>
          <p:cNvSpPr>
            <a:spLocks noGrp="1"/>
          </p:cNvSpPr>
          <p:nvPr>
            <p:ph type="ftr" sz="quarter" idx="11"/>
          </p:nvPr>
        </p:nvSpPr>
        <p:spPr/>
        <p:txBody>
          <a:bodyPr/>
          <a:lstStyle/>
          <a:p>
            <a:r>
              <a:rPr lang="en-US"/>
              <a:t>Balancing Ball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90465281"/>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79C2C27-E956-4F23-BE3C-8C2977BC85C6}" type="datetime1">
              <a:rPr lang="en-US" smtClean="0"/>
              <a:t>10/26/2018</a:t>
            </a:fld>
            <a:endParaRPr lang="en-US" dirty="0"/>
          </a:p>
        </p:txBody>
      </p:sp>
      <p:sp>
        <p:nvSpPr>
          <p:cNvPr id="5" name="Footer Placeholder 4"/>
          <p:cNvSpPr>
            <a:spLocks noGrp="1"/>
          </p:cNvSpPr>
          <p:nvPr>
            <p:ph type="ftr" sz="quarter" idx="11"/>
          </p:nvPr>
        </p:nvSpPr>
        <p:spPr/>
        <p:txBody>
          <a:bodyPr/>
          <a:lstStyle/>
          <a:p>
            <a:r>
              <a:rPr lang="en-US"/>
              <a:t>Balancing Ball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9637802"/>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79C2C27-E956-4F23-BE3C-8C2977BC85C6}" type="datetime1">
              <a:rPr lang="en-US" smtClean="0"/>
              <a:t>10/26/2018</a:t>
            </a:fld>
            <a:endParaRPr lang="en-US" dirty="0"/>
          </a:p>
        </p:txBody>
      </p:sp>
      <p:sp>
        <p:nvSpPr>
          <p:cNvPr id="5" name="Footer Placeholder 4"/>
          <p:cNvSpPr>
            <a:spLocks noGrp="1"/>
          </p:cNvSpPr>
          <p:nvPr>
            <p:ph type="ftr" sz="quarter" idx="11"/>
          </p:nvPr>
        </p:nvSpPr>
        <p:spPr/>
        <p:txBody>
          <a:bodyPr/>
          <a:lstStyle/>
          <a:p>
            <a:r>
              <a:rPr lang="en-US"/>
              <a:t>Balancing Ball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49834637"/>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79C2C27-E956-4F23-BE3C-8C2977BC85C6}" type="datetime1">
              <a:rPr lang="en-US" smtClean="0"/>
              <a:t>10/26/2018</a:t>
            </a:fld>
            <a:endParaRPr lang="en-US" dirty="0"/>
          </a:p>
        </p:txBody>
      </p:sp>
      <p:sp>
        <p:nvSpPr>
          <p:cNvPr id="5" name="Footer Placeholder 4"/>
          <p:cNvSpPr>
            <a:spLocks noGrp="1"/>
          </p:cNvSpPr>
          <p:nvPr>
            <p:ph type="ftr" sz="quarter" idx="11"/>
          </p:nvPr>
        </p:nvSpPr>
        <p:spPr/>
        <p:txBody>
          <a:bodyPr/>
          <a:lstStyle/>
          <a:p>
            <a:r>
              <a:rPr lang="en-US"/>
              <a:t>Balancing Ball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5541754"/>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FA7E7-76F5-4476-83BF-91E5828E915D}" type="datetime1">
              <a:rPr lang="en-US" smtClean="0"/>
              <a:t>10/26/2018</a:t>
            </a:fld>
            <a:endParaRPr lang="en-US" dirty="0"/>
          </a:p>
        </p:txBody>
      </p:sp>
      <p:sp>
        <p:nvSpPr>
          <p:cNvPr id="5" name="Footer Placeholder 4"/>
          <p:cNvSpPr>
            <a:spLocks noGrp="1"/>
          </p:cNvSpPr>
          <p:nvPr>
            <p:ph type="ftr" sz="quarter" idx="11"/>
          </p:nvPr>
        </p:nvSpPr>
        <p:spPr/>
        <p:txBody>
          <a:bodyPr/>
          <a:lstStyle/>
          <a:p>
            <a:r>
              <a:rPr lang="en-US"/>
              <a:t>Balancing Ball</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249575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DEAFB8-7EBC-45F6-B88A-7DDF9349225D}" type="datetime1">
              <a:rPr lang="en-US" smtClean="0"/>
              <a:t>10/26/2018</a:t>
            </a:fld>
            <a:endParaRPr lang="en-US" dirty="0"/>
          </a:p>
        </p:txBody>
      </p:sp>
      <p:sp>
        <p:nvSpPr>
          <p:cNvPr id="5" name="Footer Placeholder 4"/>
          <p:cNvSpPr>
            <a:spLocks noGrp="1"/>
          </p:cNvSpPr>
          <p:nvPr>
            <p:ph type="ftr" sz="quarter" idx="11"/>
          </p:nvPr>
        </p:nvSpPr>
        <p:spPr/>
        <p:txBody>
          <a:bodyPr/>
          <a:lstStyle/>
          <a:p>
            <a:r>
              <a:rPr lang="en-US"/>
              <a:t>Balancing Ball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8722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705B87-C418-4DDC-8E02-AF27E1C5DB07}" type="datetime1">
              <a:rPr lang="en-US" smtClean="0"/>
              <a:t>10/26/2018</a:t>
            </a:fld>
            <a:endParaRPr lang="en-US" dirty="0"/>
          </a:p>
        </p:txBody>
      </p:sp>
      <p:sp>
        <p:nvSpPr>
          <p:cNvPr id="5" name="Footer Placeholder 4"/>
          <p:cNvSpPr>
            <a:spLocks noGrp="1"/>
          </p:cNvSpPr>
          <p:nvPr>
            <p:ph type="ftr" sz="quarter" idx="11"/>
          </p:nvPr>
        </p:nvSpPr>
        <p:spPr/>
        <p:txBody>
          <a:bodyPr/>
          <a:lstStyle/>
          <a:p>
            <a:r>
              <a:rPr lang="en-US"/>
              <a:t>Balancing Ball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042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2C5A47-84BA-46F7-96F2-E068779510E7}" type="datetime1">
              <a:rPr lang="en-US" smtClean="0"/>
              <a:t>10/26/2018</a:t>
            </a:fld>
            <a:endParaRPr lang="en-US" dirty="0"/>
          </a:p>
        </p:txBody>
      </p:sp>
      <p:sp>
        <p:nvSpPr>
          <p:cNvPr id="5" name="Footer Placeholder 4"/>
          <p:cNvSpPr>
            <a:spLocks noGrp="1"/>
          </p:cNvSpPr>
          <p:nvPr>
            <p:ph type="ftr" sz="quarter" idx="11"/>
          </p:nvPr>
        </p:nvSpPr>
        <p:spPr/>
        <p:txBody>
          <a:bodyPr/>
          <a:lstStyle/>
          <a:p>
            <a:r>
              <a:rPr lang="en-US"/>
              <a:t>Balancing Ball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0960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8B70E0-FCC0-45F8-8B8B-80433DE5E123}" type="datetime1">
              <a:rPr lang="en-US" smtClean="0"/>
              <a:t>10/26/2018</a:t>
            </a:fld>
            <a:endParaRPr lang="en-US" dirty="0"/>
          </a:p>
        </p:txBody>
      </p:sp>
      <p:sp>
        <p:nvSpPr>
          <p:cNvPr id="6" name="Footer Placeholder 5"/>
          <p:cNvSpPr>
            <a:spLocks noGrp="1"/>
          </p:cNvSpPr>
          <p:nvPr>
            <p:ph type="ftr" sz="quarter" idx="11"/>
          </p:nvPr>
        </p:nvSpPr>
        <p:spPr/>
        <p:txBody>
          <a:bodyPr/>
          <a:lstStyle/>
          <a:p>
            <a:r>
              <a:rPr lang="en-US"/>
              <a:t>Balancing Ball</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212334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38B4F5-96CB-4A21-9A69-F6E106D395B4}" type="datetime1">
              <a:rPr lang="en-US" smtClean="0"/>
              <a:t>10/26/2018</a:t>
            </a:fld>
            <a:endParaRPr lang="en-US" dirty="0"/>
          </a:p>
        </p:txBody>
      </p:sp>
      <p:sp>
        <p:nvSpPr>
          <p:cNvPr id="8" name="Footer Placeholder 7"/>
          <p:cNvSpPr>
            <a:spLocks noGrp="1"/>
          </p:cNvSpPr>
          <p:nvPr>
            <p:ph type="ftr" sz="quarter" idx="11"/>
          </p:nvPr>
        </p:nvSpPr>
        <p:spPr/>
        <p:txBody>
          <a:bodyPr/>
          <a:lstStyle/>
          <a:p>
            <a:r>
              <a:rPr lang="en-US"/>
              <a:t>Balancing Ball</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7870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215B3E-B671-428B-BB0B-0A1F91DEFE4D}" type="datetime1">
              <a:rPr lang="en-US" smtClean="0"/>
              <a:t>10/26/2018</a:t>
            </a:fld>
            <a:endParaRPr lang="en-US" dirty="0"/>
          </a:p>
        </p:txBody>
      </p:sp>
      <p:sp>
        <p:nvSpPr>
          <p:cNvPr id="4" name="Footer Placeholder 3"/>
          <p:cNvSpPr>
            <a:spLocks noGrp="1"/>
          </p:cNvSpPr>
          <p:nvPr>
            <p:ph type="ftr" sz="quarter" idx="11"/>
          </p:nvPr>
        </p:nvSpPr>
        <p:spPr/>
        <p:txBody>
          <a:bodyPr/>
          <a:lstStyle/>
          <a:p>
            <a:r>
              <a:rPr lang="en-US"/>
              <a:t>Balancing Ball</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4467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531B78-7045-4479-AC49-B6C6040DE9F3}" type="datetime1">
              <a:rPr lang="en-US" smtClean="0"/>
              <a:t>10/26/2018</a:t>
            </a:fld>
            <a:endParaRPr lang="en-US" dirty="0"/>
          </a:p>
        </p:txBody>
      </p:sp>
      <p:sp>
        <p:nvSpPr>
          <p:cNvPr id="3" name="Footer Placeholder 2"/>
          <p:cNvSpPr>
            <a:spLocks noGrp="1"/>
          </p:cNvSpPr>
          <p:nvPr>
            <p:ph type="ftr" sz="quarter" idx="11"/>
          </p:nvPr>
        </p:nvSpPr>
        <p:spPr/>
        <p:txBody>
          <a:bodyPr/>
          <a:lstStyle/>
          <a:p>
            <a:r>
              <a:rPr lang="en-US"/>
              <a:t>Balancing Ball</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1704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3DD452D-CFB9-48E9-A9F7-46A862267F92}" type="datetime1">
              <a:rPr lang="en-US" smtClean="0"/>
              <a:t>10/26/2018</a:t>
            </a:fld>
            <a:endParaRPr lang="en-US" dirty="0"/>
          </a:p>
        </p:txBody>
      </p:sp>
      <p:sp>
        <p:nvSpPr>
          <p:cNvPr id="6" name="Footer Placeholder 5"/>
          <p:cNvSpPr>
            <a:spLocks noGrp="1"/>
          </p:cNvSpPr>
          <p:nvPr>
            <p:ph type="ftr" sz="quarter" idx="11"/>
          </p:nvPr>
        </p:nvSpPr>
        <p:spPr/>
        <p:txBody>
          <a:bodyPr/>
          <a:lstStyle/>
          <a:p>
            <a:r>
              <a:rPr lang="en-US"/>
              <a:t>Balancing Ball</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452563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79C2C27-E956-4F23-BE3C-8C2977BC85C6}" type="datetime1">
              <a:rPr lang="en-US" smtClean="0"/>
              <a:t>10/26/2018</a:t>
            </a:fld>
            <a:endParaRPr lang="en-US" dirty="0"/>
          </a:p>
        </p:txBody>
      </p:sp>
      <p:sp>
        <p:nvSpPr>
          <p:cNvPr id="6" name="Footer Placeholder 5"/>
          <p:cNvSpPr>
            <a:spLocks noGrp="1"/>
          </p:cNvSpPr>
          <p:nvPr>
            <p:ph type="ftr" sz="quarter" idx="11"/>
          </p:nvPr>
        </p:nvSpPr>
        <p:spPr/>
        <p:txBody>
          <a:bodyPr/>
          <a:lstStyle/>
          <a:p>
            <a:r>
              <a:rPr lang="en-US"/>
              <a:t>Balancing Ball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84742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79C2C27-E956-4F23-BE3C-8C2977BC85C6}" type="datetime1">
              <a:rPr lang="en-US" smtClean="0"/>
              <a:t>10/26/2018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Balancing Ball</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7048794"/>
      </p:ext>
    </p:extLst>
  </p:cSld>
  <p:clrMap bg1="dk1" tx1="lt1" bg2="dk2" tx2="lt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Game/New1/Build/Build.ex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94D02F-7FE6-4BFD-B72B-D301EDD47940}"/>
              </a:ext>
            </a:extLst>
          </p:cNvPr>
          <p:cNvSpPr>
            <a:spLocks noGrp="1"/>
          </p:cNvSpPr>
          <p:nvPr>
            <p:ph type="ctrTitle"/>
          </p:nvPr>
        </p:nvSpPr>
        <p:spPr/>
        <p:txBody>
          <a:bodyPr/>
          <a:lstStyle/>
          <a:p>
            <a:r>
              <a:rPr lang="en-IN" dirty="0">
                <a:latin typeface="Agent Orange" panose="00000400000000000000" pitchFamily="2" charset="0"/>
                <a:cs typeface="Agent Orange" panose="00000400000000000000" pitchFamily="2" charset="0"/>
              </a:rPr>
              <a:t>Balancing Ball</a:t>
            </a:r>
          </a:p>
        </p:txBody>
      </p:sp>
      <p:sp>
        <p:nvSpPr>
          <p:cNvPr id="3" name="Subtitle 2">
            <a:extLst>
              <a:ext uri="{FF2B5EF4-FFF2-40B4-BE49-F238E27FC236}">
                <a16:creationId xmlns="" xmlns:a16="http://schemas.microsoft.com/office/drawing/2014/main" id="{E263E277-961F-411B-976F-3C73B0CECD3B}"/>
              </a:ext>
            </a:extLst>
          </p:cNvPr>
          <p:cNvSpPr>
            <a:spLocks noGrp="1"/>
          </p:cNvSpPr>
          <p:nvPr>
            <p:ph type="subTitle" idx="1"/>
          </p:nvPr>
        </p:nvSpPr>
        <p:spPr/>
        <p:txBody>
          <a:bodyPr/>
          <a:lstStyle/>
          <a:p>
            <a:r>
              <a:rPr lang="en-IN" dirty="0">
                <a:latin typeface="Akbar" panose="00000400000000000000" pitchFamily="2" charset="0"/>
              </a:rPr>
              <a:t>A Unity Project</a:t>
            </a:r>
          </a:p>
        </p:txBody>
      </p:sp>
      <p:sp>
        <p:nvSpPr>
          <p:cNvPr id="4" name="TextBox 3">
            <a:extLst>
              <a:ext uri="{FF2B5EF4-FFF2-40B4-BE49-F238E27FC236}">
                <a16:creationId xmlns="" xmlns:a16="http://schemas.microsoft.com/office/drawing/2014/main" id="{8B518915-504C-4CE1-97CD-99FE97AFEE08}"/>
              </a:ext>
            </a:extLst>
          </p:cNvPr>
          <p:cNvSpPr txBox="1"/>
          <p:nvPr/>
        </p:nvSpPr>
        <p:spPr>
          <a:xfrm>
            <a:off x="329052" y="5039705"/>
            <a:ext cx="2356030" cy="1754326"/>
          </a:xfrm>
          <a:prstGeom prst="rect">
            <a:avLst/>
          </a:prstGeom>
          <a:noFill/>
        </p:spPr>
        <p:txBody>
          <a:bodyPr wrap="none" rtlCol="0">
            <a:spAutoFit/>
          </a:bodyPr>
          <a:lstStyle/>
          <a:p>
            <a:pPr algn="ctr"/>
            <a:r>
              <a:rPr lang="en-IN" u="sng" dirty="0">
                <a:ln w="0"/>
                <a:solidFill>
                  <a:schemeClr val="accent1"/>
                </a:solidFill>
                <a:effectLst>
                  <a:outerShdw blurRad="38100" dist="25400" dir="5400000" algn="ctr" rotWithShape="0">
                    <a:srgbClr val="6E747A">
                      <a:alpha val="43000"/>
                    </a:srgbClr>
                  </a:outerShdw>
                </a:effectLst>
                <a:latin typeface="Gabriela" panose="00000500000000000000" pitchFamily="2" charset="0"/>
              </a:rPr>
              <a:t>Prepared By:</a:t>
            </a:r>
          </a:p>
          <a:p>
            <a:pPr algn="ctr"/>
            <a:r>
              <a:rPr lang="en-IN" dirty="0">
                <a:latin typeface="quicksand" panose="02070303000000060000" pitchFamily="18" charset="0"/>
              </a:rPr>
              <a:t>Dhaval Pankhaniya</a:t>
            </a:r>
          </a:p>
          <a:p>
            <a:pPr algn="ctr"/>
            <a:r>
              <a:rPr lang="en-IN" dirty="0">
                <a:latin typeface="quicksand" panose="02070303000000060000" pitchFamily="18" charset="0"/>
              </a:rPr>
              <a:t>Aniket Kariya</a:t>
            </a:r>
          </a:p>
          <a:p>
            <a:pPr algn="ctr"/>
            <a:endParaRPr lang="en-IN" dirty="0"/>
          </a:p>
          <a:p>
            <a:pPr algn="ctr"/>
            <a:r>
              <a:rPr lang="en-IN" u="sng" dirty="0">
                <a:ln w="0"/>
                <a:solidFill>
                  <a:schemeClr val="accent1"/>
                </a:solidFill>
                <a:effectLst>
                  <a:outerShdw blurRad="38100" dist="25400" dir="5400000" algn="ctr" rotWithShape="0">
                    <a:srgbClr val="6E747A">
                      <a:alpha val="43000"/>
                    </a:srgbClr>
                  </a:outerShdw>
                </a:effectLst>
                <a:latin typeface="Gabriela" panose="00000500000000000000" pitchFamily="2" charset="0"/>
              </a:rPr>
              <a:t>Guided By:</a:t>
            </a:r>
          </a:p>
          <a:p>
            <a:pPr algn="ctr"/>
            <a:r>
              <a:rPr lang="en-IN" dirty="0">
                <a:latin typeface="quicksand" panose="02070303000000060000" pitchFamily="18" charset="0"/>
              </a:rPr>
              <a:t>J.D. Dhanesha</a:t>
            </a:r>
          </a:p>
        </p:txBody>
      </p:sp>
    </p:spTree>
    <p:extLst>
      <p:ext uri="{BB962C8B-B14F-4D97-AF65-F5344CB8AC3E}">
        <p14:creationId xmlns:p14="http://schemas.microsoft.com/office/powerpoint/2010/main" val="172300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E6D069-875A-4F80-A0FB-BA15AE4D1E8F}"/>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At The End</a:t>
            </a:r>
          </a:p>
        </p:txBody>
      </p:sp>
      <p:sp>
        <p:nvSpPr>
          <p:cNvPr id="3" name="Content Placeholder 2">
            <a:extLst>
              <a:ext uri="{FF2B5EF4-FFF2-40B4-BE49-F238E27FC236}">
                <a16:creationId xmlns="" xmlns:a16="http://schemas.microsoft.com/office/drawing/2014/main" id="{BCD6DA3A-5C99-44EC-A02A-541C41F2837D}"/>
              </a:ext>
            </a:extLst>
          </p:cNvPr>
          <p:cNvSpPr>
            <a:spLocks noGrp="1"/>
          </p:cNvSpPr>
          <p:nvPr>
            <p:ph idx="1"/>
          </p:nvPr>
        </p:nvSpPr>
        <p:spPr/>
        <p:txBody>
          <a:bodyPr>
            <a:normAutofit/>
          </a:bodyPr>
          <a:lstStyle/>
          <a:p>
            <a:pPr marL="0" indent="0" algn="ctr">
              <a:buNone/>
            </a:pPr>
            <a:endParaRPr lang="en-IN" sz="2400" dirty="0"/>
          </a:p>
          <a:p>
            <a:pPr marL="0" indent="0" algn="ctr">
              <a:buNone/>
            </a:pPr>
            <a:r>
              <a:rPr lang="en-IN" sz="2400" dirty="0"/>
              <a:t>Our game may not help to increase the game development growth in India. But if the game becomes successful, it might inspire new game developers.</a:t>
            </a:r>
          </a:p>
        </p:txBody>
      </p:sp>
      <p:sp>
        <p:nvSpPr>
          <p:cNvPr id="4" name="Footer Placeholder 3">
            <a:extLst>
              <a:ext uri="{FF2B5EF4-FFF2-40B4-BE49-F238E27FC236}">
                <a16:creationId xmlns="" xmlns:a16="http://schemas.microsoft.com/office/drawing/2014/main" id="{F7B040E9-19A8-4F3B-B524-42088B0B68B0}"/>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ADF84F6F-FB0B-41C3-8527-C5950A831731}"/>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26396487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0897DA-1447-48E2-B3ED-BFC061ED843B}"/>
              </a:ext>
            </a:extLst>
          </p:cNvPr>
          <p:cNvSpPr>
            <a:spLocks noGrp="1"/>
          </p:cNvSpPr>
          <p:nvPr>
            <p:ph type="title"/>
          </p:nvPr>
        </p:nvSpPr>
        <p:spPr>
          <a:xfrm>
            <a:off x="627906" y="609600"/>
            <a:ext cx="8596668" cy="1320800"/>
          </a:xfrm>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Queries from last presentation</a:t>
            </a:r>
          </a:p>
        </p:txBody>
      </p:sp>
      <p:sp>
        <p:nvSpPr>
          <p:cNvPr id="3" name="Content Placeholder 2">
            <a:extLst>
              <a:ext uri="{FF2B5EF4-FFF2-40B4-BE49-F238E27FC236}">
                <a16:creationId xmlns="" xmlns:a16="http://schemas.microsoft.com/office/drawing/2014/main" id="{81516CDB-F8DB-4692-864D-1D53E3F6931B}"/>
              </a:ext>
            </a:extLst>
          </p:cNvPr>
          <p:cNvSpPr>
            <a:spLocks noGrp="1"/>
          </p:cNvSpPr>
          <p:nvPr>
            <p:ph idx="1"/>
          </p:nvPr>
        </p:nvSpPr>
        <p:spPr/>
        <p:txBody>
          <a:bodyPr>
            <a:normAutofit/>
          </a:bodyPr>
          <a:lstStyle/>
          <a:p>
            <a:r>
              <a:rPr lang="en-IN" sz="2400" dirty="0"/>
              <a:t>How the complexity of level increases ?</a:t>
            </a:r>
          </a:p>
          <a:p>
            <a:r>
              <a:rPr lang="en-IN" sz="2400" dirty="0"/>
              <a:t>How and in which form the data will be stored ?</a:t>
            </a:r>
          </a:p>
          <a:p>
            <a:r>
              <a:rPr lang="en-IN" sz="2400" dirty="0"/>
              <a:t>How it Is different from other games available in market like this ?</a:t>
            </a:r>
          </a:p>
          <a:p>
            <a:endParaRPr lang="en-IN" sz="2400" dirty="0"/>
          </a:p>
          <a:p>
            <a:r>
              <a:rPr lang="en-IN" sz="2400" dirty="0"/>
              <a:t>Covered in upcoming slides</a:t>
            </a:r>
          </a:p>
        </p:txBody>
      </p:sp>
      <p:sp>
        <p:nvSpPr>
          <p:cNvPr id="4" name="Footer Placeholder 3">
            <a:extLst>
              <a:ext uri="{FF2B5EF4-FFF2-40B4-BE49-F238E27FC236}">
                <a16:creationId xmlns="" xmlns:a16="http://schemas.microsoft.com/office/drawing/2014/main" id="{4CBDE70B-BBF9-4DF5-87BF-C9F7D3D0B2E6}"/>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18DB1FC8-89CF-4DC7-AF27-1778341962F0}"/>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15636229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CD5A52-FC64-47B9-89E8-97E80F22E9CC}"/>
              </a:ext>
            </a:extLst>
          </p:cNvPr>
          <p:cNvSpPr>
            <a:spLocks noGrp="1"/>
          </p:cNvSpPr>
          <p:nvPr>
            <p:ph type="title"/>
          </p:nvPr>
        </p:nvSpPr>
        <p:spPr>
          <a:xfrm>
            <a:off x="2427860" y="2768600"/>
            <a:ext cx="8596668" cy="1320800"/>
          </a:xfrm>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Game Design Document</a:t>
            </a:r>
          </a:p>
        </p:txBody>
      </p:sp>
      <p:sp>
        <p:nvSpPr>
          <p:cNvPr id="4" name="Footer Placeholder 3">
            <a:extLst>
              <a:ext uri="{FF2B5EF4-FFF2-40B4-BE49-F238E27FC236}">
                <a16:creationId xmlns="" xmlns:a16="http://schemas.microsoft.com/office/drawing/2014/main" id="{B7F7B625-C35A-4F2C-A0E1-3B52D6E4E5A0}"/>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FC8358C8-3E71-4414-960E-F6E6E2AF9805}"/>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8471776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Game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p:txBody>
          <a:bodyPr/>
          <a:lstStyle/>
          <a:p>
            <a:r>
              <a:rPr lang="en-US" sz="2000" dirty="0">
                <a:solidFill>
                  <a:schemeClr val="bg2">
                    <a:lumMod val="40000"/>
                    <a:lumOff val="60000"/>
                  </a:schemeClr>
                </a:solidFill>
              </a:rPr>
              <a:t>Section 01 – Game Overview </a:t>
            </a:r>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13</a:t>
            </a:fld>
            <a:endParaRPr lang="en-US" dirty="0"/>
          </a:p>
        </p:txBody>
      </p:sp>
      <p:graphicFrame>
        <p:nvGraphicFramePr>
          <p:cNvPr id="13" name="Table 12">
            <a:extLst>
              <a:ext uri="{FF2B5EF4-FFF2-40B4-BE49-F238E27FC236}">
                <a16:creationId xmlns="" xmlns:a16="http://schemas.microsoft.com/office/drawing/2014/main" id="{7BA34859-3D6E-43B7-8B95-AF4C418B8DA8}"/>
              </a:ext>
            </a:extLst>
          </p:cNvPr>
          <p:cNvGraphicFramePr>
            <a:graphicFrameLocks noGrp="1"/>
          </p:cNvGraphicFramePr>
          <p:nvPr>
            <p:extLst>
              <p:ext uri="{D42A27DB-BD31-4B8C-83A1-F6EECF244321}">
                <p14:modId xmlns:p14="http://schemas.microsoft.com/office/powerpoint/2010/main" val="3379124166"/>
              </p:ext>
            </p:extLst>
          </p:nvPr>
        </p:nvGraphicFramePr>
        <p:xfrm>
          <a:off x="1878226" y="2875556"/>
          <a:ext cx="6264878" cy="2215428"/>
        </p:xfrm>
        <a:graphic>
          <a:graphicData uri="http://schemas.openxmlformats.org/drawingml/2006/table">
            <a:tbl>
              <a:tblPr bandRow="1">
                <a:tableStyleId>{3B4B98B0-60AC-42C2-AFA5-B58CD77FA1E5}</a:tableStyleId>
              </a:tblPr>
              <a:tblGrid>
                <a:gridCol w="3132439">
                  <a:extLst>
                    <a:ext uri="{9D8B030D-6E8A-4147-A177-3AD203B41FA5}">
                      <a16:colId xmlns="" xmlns:a16="http://schemas.microsoft.com/office/drawing/2014/main" val="4012192805"/>
                    </a:ext>
                  </a:extLst>
                </a:gridCol>
                <a:gridCol w="3132439">
                  <a:extLst>
                    <a:ext uri="{9D8B030D-6E8A-4147-A177-3AD203B41FA5}">
                      <a16:colId xmlns="" xmlns:a16="http://schemas.microsoft.com/office/drawing/2014/main" val="2553746229"/>
                    </a:ext>
                  </a:extLst>
                </a:gridCol>
              </a:tblGrid>
              <a:tr h="369238">
                <a:tc>
                  <a:txBody>
                    <a:bodyPr/>
                    <a:lstStyle/>
                    <a:p>
                      <a:pPr algn="r"/>
                      <a:r>
                        <a:rPr lang="en-IN" dirty="0"/>
                        <a:t>Game Title:</a:t>
                      </a:r>
                    </a:p>
                  </a:txBody>
                  <a:tcPr/>
                </a:tc>
                <a:tc>
                  <a:txBody>
                    <a:bodyPr/>
                    <a:lstStyle/>
                    <a:p>
                      <a:r>
                        <a:rPr lang="en-IN" dirty="0"/>
                        <a:t>Balancing Ball</a:t>
                      </a:r>
                    </a:p>
                  </a:txBody>
                  <a:tcPr/>
                </a:tc>
                <a:extLst>
                  <a:ext uri="{0D108BD9-81ED-4DB2-BD59-A6C34878D82A}">
                    <a16:rowId xmlns="" xmlns:a16="http://schemas.microsoft.com/office/drawing/2014/main" val="2511553208"/>
                  </a:ext>
                </a:extLst>
              </a:tr>
              <a:tr h="369238">
                <a:tc>
                  <a:txBody>
                    <a:bodyPr/>
                    <a:lstStyle/>
                    <a:p>
                      <a:pPr algn="r"/>
                      <a:r>
                        <a:rPr lang="en-IN" dirty="0"/>
                        <a:t>Game Genre: </a:t>
                      </a:r>
                    </a:p>
                  </a:txBody>
                  <a:tcPr/>
                </a:tc>
                <a:tc>
                  <a:txBody>
                    <a:bodyPr/>
                    <a:lstStyle/>
                    <a:p>
                      <a:r>
                        <a:rPr lang="en-IN" dirty="0"/>
                        <a:t>3D / Puzzle</a:t>
                      </a:r>
                    </a:p>
                  </a:txBody>
                  <a:tcPr/>
                </a:tc>
                <a:extLst>
                  <a:ext uri="{0D108BD9-81ED-4DB2-BD59-A6C34878D82A}">
                    <a16:rowId xmlns="" xmlns:a16="http://schemas.microsoft.com/office/drawing/2014/main" val="337387080"/>
                  </a:ext>
                </a:extLst>
              </a:tr>
              <a:tr h="369238">
                <a:tc>
                  <a:txBody>
                    <a:bodyPr/>
                    <a:lstStyle/>
                    <a:p>
                      <a:pPr algn="r"/>
                      <a:r>
                        <a:rPr lang="en-IN" dirty="0"/>
                        <a:t>Game perspective:</a:t>
                      </a:r>
                    </a:p>
                  </a:txBody>
                  <a:tcPr/>
                </a:tc>
                <a:tc>
                  <a:txBody>
                    <a:bodyPr/>
                    <a:lstStyle/>
                    <a:p>
                      <a:r>
                        <a:rPr lang="en-IN" dirty="0"/>
                        <a:t>Third Person</a:t>
                      </a:r>
                    </a:p>
                  </a:txBody>
                  <a:tcPr/>
                </a:tc>
                <a:extLst>
                  <a:ext uri="{0D108BD9-81ED-4DB2-BD59-A6C34878D82A}">
                    <a16:rowId xmlns="" xmlns:a16="http://schemas.microsoft.com/office/drawing/2014/main" val="3472765020"/>
                  </a:ext>
                </a:extLst>
              </a:tr>
              <a:tr h="369238">
                <a:tc>
                  <a:txBody>
                    <a:bodyPr/>
                    <a:lstStyle/>
                    <a:p>
                      <a:pPr algn="r"/>
                      <a:r>
                        <a:rPr lang="en-IN" dirty="0"/>
                        <a:t>Game Mode: </a:t>
                      </a:r>
                    </a:p>
                  </a:txBody>
                  <a:tcPr/>
                </a:tc>
                <a:tc>
                  <a:txBody>
                    <a:bodyPr/>
                    <a:lstStyle/>
                    <a:p>
                      <a:r>
                        <a:rPr lang="en-IN" dirty="0"/>
                        <a:t>Single Player</a:t>
                      </a:r>
                    </a:p>
                  </a:txBody>
                  <a:tcPr/>
                </a:tc>
                <a:extLst>
                  <a:ext uri="{0D108BD9-81ED-4DB2-BD59-A6C34878D82A}">
                    <a16:rowId xmlns="" xmlns:a16="http://schemas.microsoft.com/office/drawing/2014/main" val="3506717073"/>
                  </a:ext>
                </a:extLst>
              </a:tr>
              <a:tr h="369238">
                <a:tc>
                  <a:txBody>
                    <a:bodyPr/>
                    <a:lstStyle/>
                    <a:p>
                      <a:pPr algn="r"/>
                      <a:r>
                        <a:rPr lang="en-IN" dirty="0"/>
                        <a:t>Target Audience:</a:t>
                      </a:r>
                    </a:p>
                  </a:txBody>
                  <a:tcPr/>
                </a:tc>
                <a:tc>
                  <a:txBody>
                    <a:bodyPr/>
                    <a:lstStyle/>
                    <a:p>
                      <a:r>
                        <a:rPr lang="en-IN" dirty="0"/>
                        <a:t>Age 08-20</a:t>
                      </a:r>
                    </a:p>
                  </a:txBody>
                  <a:tcPr/>
                </a:tc>
                <a:extLst>
                  <a:ext uri="{0D108BD9-81ED-4DB2-BD59-A6C34878D82A}">
                    <a16:rowId xmlns="" xmlns:a16="http://schemas.microsoft.com/office/drawing/2014/main" val="2335662609"/>
                  </a:ext>
                </a:extLst>
              </a:tr>
              <a:tr h="369238">
                <a:tc>
                  <a:txBody>
                    <a:bodyPr/>
                    <a:lstStyle/>
                    <a:p>
                      <a:pPr algn="r"/>
                      <a:r>
                        <a:rPr lang="en-IN" dirty="0"/>
                        <a:t>Goal: </a:t>
                      </a:r>
                    </a:p>
                  </a:txBody>
                  <a:tcPr/>
                </a:tc>
                <a:tc>
                  <a:txBody>
                    <a:bodyPr/>
                    <a:lstStyle/>
                    <a:p>
                      <a:r>
                        <a:rPr lang="en-IN" dirty="0"/>
                        <a:t>To reach at the destination</a:t>
                      </a:r>
                    </a:p>
                  </a:txBody>
                  <a:tcPr/>
                </a:tc>
                <a:extLst>
                  <a:ext uri="{0D108BD9-81ED-4DB2-BD59-A6C34878D82A}">
                    <a16:rowId xmlns="" xmlns:a16="http://schemas.microsoft.com/office/drawing/2014/main" val="3406057446"/>
                  </a:ext>
                </a:extLst>
              </a:tr>
            </a:tbl>
          </a:graphicData>
        </a:graphic>
      </p:graphicFrame>
    </p:spTree>
    <p:extLst>
      <p:ext uri="{BB962C8B-B14F-4D97-AF65-F5344CB8AC3E}">
        <p14:creationId xmlns:p14="http://schemas.microsoft.com/office/powerpoint/2010/main" val="2207765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Game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a:xfrm>
            <a:off x="677334" y="1728102"/>
            <a:ext cx="8596668" cy="3880773"/>
          </a:xfrm>
        </p:spPr>
        <p:txBody>
          <a:bodyPr/>
          <a:lstStyle/>
          <a:p>
            <a:r>
              <a:rPr lang="en-IN"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02 – Game Play</a:t>
            </a:r>
          </a:p>
          <a:p>
            <a:pPr lvl="1"/>
            <a:r>
              <a:rPr lang="en-IN" sz="1800" b="1" dirty="0">
                <a:latin typeface="Open Sans Semibold" panose="020B0706030804020204" pitchFamily="34" charset="0"/>
                <a:ea typeface="Open Sans Semibold" panose="020B0706030804020204" pitchFamily="34" charset="0"/>
                <a:cs typeface="Open Sans Semibold" panose="020B0706030804020204" pitchFamily="34" charset="0"/>
              </a:rPr>
              <a:t>2.1 Objective(s) &amp; Game Logic:</a:t>
            </a:r>
          </a:p>
          <a:p>
            <a:pPr lvl="2">
              <a:buFont typeface="Wingdings" panose="05000000000000000000" pitchFamily="2" charset="2"/>
              <a:buChar char="§"/>
            </a:pPr>
            <a:r>
              <a:rPr lang="en-IN" sz="2000" dirty="0"/>
              <a:t>Navigate through Terrain</a:t>
            </a:r>
            <a:endParaRPr lang="en-IN" sz="1800" dirty="0"/>
          </a:p>
          <a:p>
            <a:pPr lvl="2">
              <a:buFont typeface="Wingdings" panose="05000000000000000000" pitchFamily="2" charset="2"/>
              <a:buChar char="§"/>
            </a:pPr>
            <a:r>
              <a:rPr lang="en-IN" sz="2000" dirty="0"/>
              <a:t>Get life to try again from checkpoint once you lost.</a:t>
            </a:r>
            <a:endParaRPr lang="en-IN" sz="1800" dirty="0"/>
          </a:p>
          <a:p>
            <a:pPr lvl="2">
              <a:buFont typeface="Wingdings" panose="05000000000000000000" pitchFamily="2" charset="2"/>
              <a:buChar char="§"/>
            </a:pPr>
            <a:r>
              <a:rPr lang="en-IN" sz="2000" dirty="0"/>
              <a:t>Reach at the destination in Time.</a:t>
            </a:r>
            <a:endParaRPr lang="en-IN" sz="1800" dirty="0"/>
          </a:p>
          <a:p>
            <a:pPr lvl="2">
              <a:buFont typeface="Wingdings" panose="05000000000000000000" pitchFamily="2" charset="2"/>
              <a:buChar char="§"/>
            </a:pPr>
            <a:r>
              <a:rPr lang="en-IN" sz="2000" dirty="0"/>
              <a:t>Try not to fall off ground</a:t>
            </a:r>
            <a:endParaRPr lang="en-IN" sz="1800" dirty="0"/>
          </a:p>
          <a:p>
            <a:pPr lvl="2">
              <a:buFont typeface="Wingdings" panose="05000000000000000000" pitchFamily="2" charset="2"/>
              <a:buChar char="§"/>
            </a:pPr>
            <a:r>
              <a:rPr lang="en-IN" sz="2000" dirty="0"/>
              <a:t>Avoid dangerous colliders</a:t>
            </a:r>
            <a:endParaRPr lang="en-IN" sz="1800" dirty="0"/>
          </a:p>
          <a:p>
            <a:pPr lvl="2">
              <a:buFont typeface="Wingdings" panose="05000000000000000000" pitchFamily="2" charset="2"/>
              <a:buChar char="§"/>
            </a:pPr>
            <a:r>
              <a:rPr lang="en-IN" sz="2000" dirty="0"/>
              <a:t>Save Level Progress at Checkpoint (at Level Scope)</a:t>
            </a:r>
            <a:endParaRPr lang="en-IN" sz="1800" dirty="0"/>
          </a:p>
          <a:p>
            <a:pPr lvl="2">
              <a:buFont typeface="Wingdings" panose="05000000000000000000" pitchFamily="2" charset="2"/>
              <a:buChar char="§"/>
            </a:pPr>
            <a:r>
              <a:rPr lang="en-IN" sz="2000" dirty="0"/>
              <a:t>Save Levels to resume playing from last level (at Game scope)</a:t>
            </a:r>
            <a:endParaRPr lang="en-IN" sz="1800" dirty="0"/>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4105844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Game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a:xfrm>
            <a:off x="677334" y="1728102"/>
            <a:ext cx="8596668" cy="3880773"/>
          </a:xfrm>
        </p:spPr>
        <p:txBody>
          <a:bodyPr/>
          <a:lstStyle/>
          <a:p>
            <a:r>
              <a:rPr lang="en-IN"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02 – Game Play</a:t>
            </a:r>
          </a:p>
          <a:p>
            <a:pPr lvl="1"/>
            <a:r>
              <a:rPr lang="en-IN" sz="2000" b="1" dirty="0">
                <a:latin typeface="Open Sans Semibold" panose="020B0706030804020204" pitchFamily="34" charset="0"/>
                <a:ea typeface="Open Sans Semibold" panose="020B0706030804020204" pitchFamily="34" charset="0"/>
                <a:cs typeface="Open Sans Semibold" panose="020B0706030804020204" pitchFamily="34" charset="0"/>
              </a:rPr>
              <a:t>2.2 In-game Help and info:</a:t>
            </a:r>
            <a:endParaRPr lang="en-IN" dirty="0">
              <a:latin typeface="Open Sans Semibold" panose="020B0706030804020204" pitchFamily="34" charset="0"/>
              <a:ea typeface="Open Sans Semibold" panose="020B0706030804020204" pitchFamily="34" charset="0"/>
              <a:cs typeface="Open Sans Semibold" panose="020B0706030804020204" pitchFamily="34" charset="0"/>
            </a:endParaRPr>
          </a:p>
          <a:p>
            <a:pPr lvl="2"/>
            <a:r>
              <a:rPr lang="en-IN" sz="2000" dirty="0"/>
              <a:t>Info and help is provided as a pop-up card at the first time, to visualize how to play the game, how to navigate scene. Furthermore, provided when necessary, when introducing new things.</a:t>
            </a:r>
            <a:endParaRPr lang="en-IN" sz="1800" dirty="0"/>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2060991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Game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a:xfrm>
            <a:off x="677334" y="1728102"/>
            <a:ext cx="8596668" cy="3880773"/>
          </a:xfrm>
        </p:spPr>
        <p:txBody>
          <a:bodyPr/>
          <a:lstStyle/>
          <a:p>
            <a:r>
              <a:rPr lang="en-IN"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03 – Game Elements</a:t>
            </a:r>
          </a:p>
          <a:p>
            <a:pPr lvl="1"/>
            <a:r>
              <a:rPr lang="en-IN" sz="2000" b="1" dirty="0">
                <a:latin typeface="Open Sans Semibold" panose="020B0706030804020204" pitchFamily="34" charset="0"/>
                <a:ea typeface="Open Sans Semibold" panose="020B0706030804020204" pitchFamily="34" charset="0"/>
                <a:cs typeface="Open Sans Semibold" panose="020B0706030804020204" pitchFamily="34" charset="0"/>
              </a:rPr>
              <a:t>3.1 Environment:</a:t>
            </a:r>
            <a:endParaRPr lang="en-IN" dirty="0">
              <a:latin typeface="Open Sans Semibold" panose="020B0706030804020204" pitchFamily="34" charset="0"/>
              <a:ea typeface="Open Sans Semibold" panose="020B0706030804020204" pitchFamily="34" charset="0"/>
              <a:cs typeface="Open Sans Semibold" panose="020B0706030804020204" pitchFamily="34" charset="0"/>
            </a:endParaRPr>
          </a:p>
          <a:p>
            <a:pPr lvl="2"/>
            <a:r>
              <a:rPr lang="en-IN" sz="2000" dirty="0"/>
              <a:t>The location of the Game is a closed-fantasy terrain. There are different types of objects in environment to make the game more interesting, such as colliders, Blocked ways, Bridges, Caves etc...</a:t>
            </a:r>
            <a:endParaRPr lang="en-IN" sz="1800" dirty="0"/>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6355946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Game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a:xfrm>
            <a:off x="677334" y="1728102"/>
            <a:ext cx="8596668" cy="3880773"/>
          </a:xfrm>
        </p:spPr>
        <p:txBody>
          <a:bodyPr/>
          <a:lstStyle/>
          <a:p>
            <a:r>
              <a:rPr lang="en-IN"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03 – Game Elements</a:t>
            </a:r>
          </a:p>
          <a:p>
            <a:pPr lvl="1"/>
            <a:r>
              <a:rPr lang="en-IN" sz="2000" b="1" dirty="0">
                <a:latin typeface="Open Sans Semibold" panose="020B0706030804020204" pitchFamily="34" charset="0"/>
                <a:ea typeface="Open Sans Semibold" panose="020B0706030804020204" pitchFamily="34" charset="0"/>
                <a:cs typeface="Open Sans Semibold" panose="020B0706030804020204" pitchFamily="34" charset="0"/>
              </a:rPr>
              <a:t>3.2 Characters:</a:t>
            </a:r>
            <a:endParaRPr lang="en-IN" dirty="0">
              <a:latin typeface="Open Sans Semibold" panose="020B0706030804020204" pitchFamily="34" charset="0"/>
              <a:ea typeface="Open Sans Semibold" panose="020B0706030804020204" pitchFamily="34" charset="0"/>
              <a:cs typeface="Open Sans Semibold" panose="020B0706030804020204" pitchFamily="34" charset="0"/>
            </a:endParaRPr>
          </a:p>
          <a:p>
            <a:pPr lvl="2"/>
            <a:r>
              <a:rPr lang="en-IN" sz="1800" i="1" dirty="0">
                <a:latin typeface="Open Sans Semibold" panose="020B0706030804020204" pitchFamily="34" charset="0"/>
                <a:ea typeface="Open Sans Semibold" panose="020B0706030804020204" pitchFamily="34" charset="0"/>
                <a:cs typeface="Open Sans Semibold" panose="020B0706030804020204" pitchFamily="34" charset="0"/>
              </a:rPr>
              <a:t>3.2.1 Playable Character</a:t>
            </a:r>
            <a:endParaRPr lang="en-IN" sz="1600" dirty="0">
              <a:latin typeface="Open Sans Semibold" panose="020B0706030804020204" pitchFamily="34" charset="0"/>
              <a:ea typeface="Open Sans Semibold" panose="020B0706030804020204" pitchFamily="34" charset="0"/>
              <a:cs typeface="Open Sans Semibold" panose="020B0706030804020204" pitchFamily="34" charset="0"/>
            </a:endParaRPr>
          </a:p>
          <a:p>
            <a:pPr marL="0" indent="0">
              <a:buNone/>
            </a:pPr>
            <a:r>
              <a:rPr lang="en-IN" dirty="0"/>
              <a:t>			You have to reach at destination using a Player, which is a “Ball”.</a:t>
            </a:r>
          </a:p>
          <a:p>
            <a:pPr lvl="2"/>
            <a:r>
              <a:rPr lang="en-IN" sz="1800" i="1" dirty="0">
                <a:latin typeface="Open Sans Semibold" panose="020B0706030804020204" pitchFamily="34" charset="0"/>
                <a:ea typeface="Open Sans Semibold" panose="020B0706030804020204" pitchFamily="34" charset="0"/>
                <a:cs typeface="Open Sans Semibold" panose="020B0706030804020204" pitchFamily="34" charset="0"/>
              </a:rPr>
              <a:t>3.2.2 Non-Playable Objects:</a:t>
            </a:r>
            <a:endParaRPr lang="en-IN" dirty="0">
              <a:latin typeface="Open Sans Semibold" panose="020B0706030804020204" pitchFamily="34" charset="0"/>
              <a:ea typeface="Open Sans Semibold" panose="020B0706030804020204" pitchFamily="34" charset="0"/>
              <a:cs typeface="Open Sans Semibold" panose="020B0706030804020204" pitchFamily="34" charset="0"/>
            </a:endParaRPr>
          </a:p>
          <a:p>
            <a:pPr marL="0" indent="0">
              <a:buNone/>
            </a:pPr>
            <a:r>
              <a:rPr lang="en-IN" dirty="0"/>
              <a:t>			Objects to provide difficulties: Bridge, Colliders, Pipes, Stairs, grids 			etc. No AI character in this version.</a:t>
            </a:r>
            <a:endParaRPr lang="en-IN" sz="2800" dirty="0"/>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0630930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Game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a:xfrm>
            <a:off x="677334" y="1728102"/>
            <a:ext cx="8596668" cy="3880773"/>
          </a:xfrm>
        </p:spPr>
        <p:txBody>
          <a:bodyPr>
            <a:normAutofit/>
          </a:bodyPr>
          <a:lstStyle/>
          <a:p>
            <a:r>
              <a:rPr lang="en-IN"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04 – Game Play I/O controls &amp; GUI Interface:</a:t>
            </a:r>
          </a:p>
          <a:p>
            <a:pPr lvl="1"/>
            <a:r>
              <a:rPr lang="en-IN" sz="2000" b="1" dirty="0">
                <a:latin typeface="Open Sans Semibold" panose="020B0706030804020204" pitchFamily="34" charset="0"/>
                <a:ea typeface="Open Sans Semibold" panose="020B0706030804020204" pitchFamily="34" charset="0"/>
                <a:cs typeface="Open Sans Semibold" panose="020B0706030804020204" pitchFamily="34" charset="0"/>
              </a:rPr>
              <a:t>4.1 Game Play I/O controls:</a:t>
            </a:r>
            <a:endParaRPr lang="en-IN" dirty="0">
              <a:latin typeface="Open Sans Semibold" panose="020B0706030804020204" pitchFamily="34" charset="0"/>
              <a:ea typeface="Open Sans Semibold" panose="020B0706030804020204" pitchFamily="34" charset="0"/>
              <a:cs typeface="Open Sans Semibold" panose="020B0706030804020204" pitchFamily="34" charset="0"/>
            </a:endParaRPr>
          </a:p>
          <a:p>
            <a:pPr lvl="2"/>
            <a:r>
              <a:rPr lang="en-IN" sz="1800" i="1" dirty="0">
                <a:latin typeface="Open Sans Semibold" panose="020B0706030804020204" pitchFamily="34" charset="0"/>
                <a:ea typeface="Open Sans Semibold" panose="020B0706030804020204" pitchFamily="34" charset="0"/>
                <a:cs typeface="Open Sans Semibold" panose="020B0706030804020204" pitchFamily="34" charset="0"/>
              </a:rPr>
              <a:t>Keys to move player:</a:t>
            </a:r>
          </a:p>
          <a:p>
            <a:pPr lvl="3">
              <a:buFont typeface="Wingdings" panose="05000000000000000000" pitchFamily="2" charset="2"/>
              <a:buChar char="§"/>
            </a:pPr>
            <a:r>
              <a:rPr lang="en-IN" sz="1800" i="1" dirty="0">
                <a:latin typeface="+mj-lt"/>
                <a:ea typeface="Open Sans Semibold" panose="020B0706030804020204" pitchFamily="34" charset="0"/>
                <a:cs typeface="Open Sans Semibold" panose="020B0706030804020204" pitchFamily="34" charset="0"/>
              </a:rPr>
              <a:t>Arrow Keys, WASD Keys, Joystick</a:t>
            </a:r>
            <a:endParaRPr lang="en-IN" sz="1800" dirty="0">
              <a:latin typeface="+mj-lt"/>
              <a:ea typeface="Open Sans Semibold" panose="020B0706030804020204" pitchFamily="34" charset="0"/>
              <a:cs typeface="Open Sans Semibold" panose="020B0706030804020204" pitchFamily="34" charset="0"/>
            </a:endParaRPr>
          </a:p>
          <a:p>
            <a:pPr lvl="2"/>
            <a:r>
              <a:rPr lang="en-IN" sz="1800" i="1" dirty="0">
                <a:latin typeface="Open Sans Semibold" panose="020B0706030804020204" pitchFamily="34" charset="0"/>
                <a:ea typeface="Open Sans Semibold" panose="020B0706030804020204" pitchFamily="34" charset="0"/>
                <a:cs typeface="Open Sans Semibold" panose="020B0706030804020204" pitchFamily="34" charset="0"/>
              </a:rPr>
              <a:t>Special Keys:</a:t>
            </a:r>
          </a:p>
          <a:p>
            <a:pPr lvl="3">
              <a:buFont typeface="Wingdings" panose="05000000000000000000" pitchFamily="2" charset="2"/>
              <a:buChar char="§"/>
            </a:pPr>
            <a:r>
              <a:rPr lang="en-IN" sz="1800" i="1" dirty="0">
                <a:latin typeface="+mj-lt"/>
                <a:ea typeface="Open Sans Semibold" panose="020B0706030804020204" pitchFamily="34" charset="0"/>
                <a:cs typeface="Open Sans Semibold" panose="020B0706030804020204" pitchFamily="34" charset="0"/>
              </a:rPr>
              <a:t>Escape Key: Pause, Enter: Select Key</a:t>
            </a:r>
          </a:p>
          <a:p>
            <a:pPr lvl="2"/>
            <a:r>
              <a:rPr lang="en-IN" sz="1800" i="1" dirty="0">
                <a:latin typeface="Open Sans Semibold" panose="020B0706030804020204" pitchFamily="34" charset="0"/>
                <a:ea typeface="Open Sans Semibold" panose="020B0706030804020204" pitchFamily="34" charset="0"/>
                <a:cs typeface="Open Sans Semibold" panose="020B0706030804020204" pitchFamily="34" charset="0"/>
              </a:rPr>
              <a:t>Mouse:</a:t>
            </a:r>
            <a:endParaRPr lang="en-IN" dirty="0">
              <a:latin typeface="Open Sans Semibold" panose="020B0706030804020204" pitchFamily="34" charset="0"/>
              <a:ea typeface="Open Sans Semibold" panose="020B0706030804020204" pitchFamily="34" charset="0"/>
              <a:cs typeface="Open Sans Semibold" panose="020B0706030804020204" pitchFamily="34" charset="0"/>
            </a:endParaRPr>
          </a:p>
          <a:p>
            <a:pPr lvl="3">
              <a:buFont typeface="Wingdings" panose="05000000000000000000" pitchFamily="2" charset="2"/>
              <a:buChar char="§"/>
            </a:pPr>
            <a:r>
              <a:rPr lang="en-IN" sz="1800" dirty="0"/>
              <a:t>To move around Player</a:t>
            </a:r>
          </a:p>
          <a:p>
            <a:pPr lvl="3">
              <a:buFont typeface="Wingdings" panose="05000000000000000000" pitchFamily="2" charset="2"/>
              <a:buChar char="§"/>
            </a:pPr>
            <a:r>
              <a:rPr lang="en-IN" sz="1800" dirty="0"/>
              <a:t>To navigate through menu</a:t>
            </a:r>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5372877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Game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a:xfrm>
            <a:off x="677334" y="1728102"/>
            <a:ext cx="8596668" cy="3880773"/>
          </a:xfrm>
        </p:spPr>
        <p:txBody>
          <a:bodyPr>
            <a:normAutofit fontScale="85000" lnSpcReduction="10000"/>
          </a:bodyPr>
          <a:lstStyle/>
          <a:p>
            <a:r>
              <a:rPr lang="en-IN"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05 – Visual and Audio Features:</a:t>
            </a:r>
          </a:p>
          <a:p>
            <a:pPr lvl="1"/>
            <a:r>
              <a:rPr lang="en-IN" sz="2000" b="1" dirty="0">
                <a:latin typeface="Open Sans Semibold" panose="020B0706030804020204" pitchFamily="34" charset="0"/>
                <a:ea typeface="Open Sans Semibold" panose="020B0706030804020204" pitchFamily="34" charset="0"/>
                <a:cs typeface="Open Sans Semibold" panose="020B0706030804020204" pitchFamily="34" charset="0"/>
              </a:rPr>
              <a:t>5.1 Visual Features:</a:t>
            </a:r>
          </a:p>
          <a:p>
            <a:pPr lvl="2"/>
            <a:r>
              <a:rPr lang="en-IN" sz="1800" i="1" dirty="0">
                <a:latin typeface="Open Sans Semibold" panose="020B0706030804020204" pitchFamily="34" charset="0"/>
                <a:ea typeface="Open Sans Semibold" panose="020B0706030804020204" pitchFamily="34" charset="0"/>
                <a:cs typeface="Open Sans Semibold" panose="020B0706030804020204" pitchFamily="34" charset="0"/>
              </a:rPr>
              <a:t>Hud:</a:t>
            </a:r>
          </a:p>
          <a:p>
            <a:pPr lvl="3">
              <a:buFont typeface="Wingdings" panose="05000000000000000000" pitchFamily="2" charset="2"/>
              <a:buChar char="§"/>
            </a:pPr>
            <a:r>
              <a:rPr lang="en-IN" sz="1800" dirty="0">
                <a:ea typeface="Open Sans Semibold" panose="020B0706030804020204" pitchFamily="34" charset="0"/>
                <a:cs typeface="Open Sans Semibold" panose="020B0706030804020204" pitchFamily="34" charset="0"/>
              </a:rPr>
              <a:t>Bottom-right: Life</a:t>
            </a:r>
          </a:p>
          <a:p>
            <a:pPr lvl="3">
              <a:buFont typeface="Wingdings" panose="05000000000000000000" pitchFamily="2" charset="2"/>
              <a:buChar char="§"/>
            </a:pPr>
            <a:r>
              <a:rPr lang="en-IN" sz="1800" dirty="0">
                <a:ea typeface="Open Sans Semibold" panose="020B0706030804020204" pitchFamily="34" charset="0"/>
                <a:cs typeface="Open Sans Semibold" panose="020B0706030804020204" pitchFamily="34" charset="0"/>
              </a:rPr>
              <a:t>Top-left: Score</a:t>
            </a:r>
          </a:p>
          <a:p>
            <a:pPr lvl="3">
              <a:buFont typeface="Wingdings" panose="05000000000000000000" pitchFamily="2" charset="2"/>
              <a:buChar char="§"/>
            </a:pPr>
            <a:r>
              <a:rPr lang="en-IN" sz="1800" dirty="0">
                <a:ea typeface="Open Sans Semibold" panose="020B0706030804020204" pitchFamily="34" charset="0"/>
                <a:cs typeface="Open Sans Semibold" panose="020B0706030804020204" pitchFamily="34" charset="0"/>
              </a:rPr>
              <a:t>Top-right: Time</a:t>
            </a:r>
            <a:endParaRPr lang="en-IN" sz="2000" b="1" dirty="0">
              <a:latin typeface="Open Sans Semibold" panose="020B0706030804020204" pitchFamily="34" charset="0"/>
              <a:ea typeface="Open Sans Semibold" panose="020B0706030804020204" pitchFamily="34" charset="0"/>
              <a:cs typeface="Open Sans Semibold" panose="020B0706030804020204" pitchFamily="34" charset="0"/>
            </a:endParaRPr>
          </a:p>
          <a:p>
            <a:pPr lvl="1"/>
            <a:r>
              <a:rPr lang="en-IN" sz="2100" i="1" dirty="0">
                <a:latin typeface="Open Sans Semibold" panose="020B0706030804020204" pitchFamily="34" charset="0"/>
                <a:ea typeface="Open Sans Semibold" panose="020B0706030804020204" pitchFamily="34" charset="0"/>
                <a:cs typeface="Open Sans Semibold" panose="020B0706030804020204" pitchFamily="34" charset="0"/>
              </a:rPr>
              <a:t>5.2 Audio Features:</a:t>
            </a:r>
          </a:p>
          <a:p>
            <a:pPr lvl="2"/>
            <a:r>
              <a:rPr lang="en-IN" sz="1700" dirty="0"/>
              <a:t>Different Collision Sound Effects</a:t>
            </a:r>
          </a:p>
          <a:p>
            <a:pPr lvl="2"/>
            <a:r>
              <a:rPr lang="en-IN" sz="1900" dirty="0"/>
              <a:t>Environment/Default Music</a:t>
            </a:r>
          </a:p>
          <a:p>
            <a:pPr lvl="2"/>
            <a:r>
              <a:rPr lang="en-IN" sz="1900" dirty="0"/>
              <a:t>Game Start, Life Lost, Game Over &amp; Level Complete Sounds</a:t>
            </a:r>
          </a:p>
          <a:p>
            <a:pPr lvl="2"/>
            <a:r>
              <a:rPr lang="en-IN" sz="1900" dirty="0"/>
              <a:t>Most of Sound Effects will be Composed by Us / No copyrighted sound is used.</a:t>
            </a:r>
            <a:endParaRPr lang="en-IN" sz="1400" dirty="0"/>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523344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2E93DE-EBF0-458F-9056-55520F725971}"/>
              </a:ext>
            </a:extLst>
          </p:cNvPr>
          <p:cNvSpPr>
            <a:spLocks noGrp="1"/>
          </p:cNvSpPr>
          <p:nvPr>
            <p:ph type="title"/>
          </p:nvPr>
        </p:nvSpPr>
        <p:spPr>
          <a:xfrm>
            <a:off x="677334" y="2768600"/>
            <a:ext cx="8596668" cy="1320800"/>
          </a:xfrm>
        </p:spPr>
        <p:txBody>
          <a:bodyPr anchor="ctr">
            <a:normAutofit/>
          </a:bodyPr>
          <a:lstStyle/>
          <a:p>
            <a:pPr algn="ctr"/>
            <a:r>
              <a:rPr lang="en-IN" sz="5000" dirty="0">
                <a:latin typeface="Quicksand" panose="02070303000000060000" pitchFamily="18" charset="0"/>
              </a:rPr>
              <a:t>A quick recap</a:t>
            </a:r>
          </a:p>
        </p:txBody>
      </p:sp>
      <p:sp>
        <p:nvSpPr>
          <p:cNvPr id="4" name="Footer Placeholder 3">
            <a:extLst>
              <a:ext uri="{FF2B5EF4-FFF2-40B4-BE49-F238E27FC236}">
                <a16:creationId xmlns="" xmlns:a16="http://schemas.microsoft.com/office/drawing/2014/main" id="{4103E9D1-458B-429F-8492-584EBD8CEA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7453CEFC-7009-498C-8430-BDDB80503781}"/>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0294290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Game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a:xfrm>
            <a:off x="677334" y="1728102"/>
            <a:ext cx="8596668" cy="3880773"/>
          </a:xfrm>
        </p:spPr>
        <p:txBody>
          <a:bodyPr>
            <a:normAutofit/>
          </a:bodyPr>
          <a:lstStyle/>
          <a:p>
            <a:r>
              <a:rPr lang="en-IN"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06: Creativity &amp; Special Enhancements in Game Concepts :</a:t>
            </a:r>
          </a:p>
          <a:p>
            <a:pPr lvl="1"/>
            <a:r>
              <a:rPr lang="en-IN" sz="2000" b="1" dirty="0">
                <a:latin typeface="Open Sans Semibold" panose="020B0706030804020204" pitchFamily="34" charset="0"/>
                <a:ea typeface="Open Sans Semibold" panose="020B0706030804020204" pitchFamily="34" charset="0"/>
                <a:cs typeface="Open Sans Semibold" panose="020B0706030804020204" pitchFamily="34" charset="0"/>
              </a:rPr>
              <a:t>Third person camera angle</a:t>
            </a:r>
          </a:p>
          <a:p>
            <a:pPr lvl="1"/>
            <a:r>
              <a:rPr lang="en-IN" sz="2000" b="1" dirty="0">
                <a:latin typeface="Open Sans Semibold" panose="020B0706030804020204" pitchFamily="34" charset="0"/>
                <a:ea typeface="Open Sans Semibold" panose="020B0706030804020204" pitchFamily="34" charset="0"/>
                <a:cs typeface="Open Sans Semibold" panose="020B0706030804020204" pitchFamily="34" charset="0"/>
              </a:rPr>
              <a:t>Dynamic shadows &amp; </a:t>
            </a:r>
            <a:r>
              <a:rPr lang="en-IN" sz="2000" b="1" dirty="0" err="1">
                <a:latin typeface="Open Sans Semibold" panose="020B0706030804020204" pitchFamily="34" charset="0"/>
                <a:ea typeface="Open Sans Semibold" panose="020B0706030804020204" pitchFamily="34" charset="0"/>
                <a:cs typeface="Open Sans Semibold" panose="020B0706030804020204" pitchFamily="34" charset="0"/>
              </a:rPr>
              <a:t>Ligthing</a:t>
            </a:r>
            <a:endParaRPr lang="en-IN" sz="2000" b="1" dirty="0">
              <a:latin typeface="Open Sans Semibold" panose="020B0706030804020204" pitchFamily="34" charset="0"/>
              <a:ea typeface="Open Sans Semibold" panose="020B0706030804020204" pitchFamily="34" charset="0"/>
              <a:cs typeface="Open Sans Semibold" panose="020B0706030804020204" pitchFamily="34" charset="0"/>
            </a:endParaRPr>
          </a:p>
          <a:p>
            <a:pPr lvl="1"/>
            <a:r>
              <a:rPr lang="en-IN" sz="2000" b="1" dirty="0">
                <a:latin typeface="Open Sans Semibold" panose="020B0706030804020204" pitchFamily="34" charset="0"/>
                <a:ea typeface="Open Sans Semibold" panose="020B0706030804020204" pitchFamily="34" charset="0"/>
                <a:cs typeface="Open Sans Semibold" panose="020B0706030804020204" pitchFamily="34" charset="0"/>
              </a:rPr>
              <a:t>Player orbit camera control</a:t>
            </a:r>
          </a:p>
          <a:p>
            <a:pPr lvl="1"/>
            <a:r>
              <a:rPr lang="en-IN" sz="2000" b="1" dirty="0">
                <a:latin typeface="Open Sans Semibold" panose="020B0706030804020204" pitchFamily="34" charset="0"/>
                <a:ea typeface="Open Sans Semibold" panose="020B0706030804020204" pitchFamily="34" charset="0"/>
                <a:cs typeface="Open Sans Semibold" panose="020B0706030804020204" pitchFamily="34" charset="0"/>
              </a:rPr>
              <a:t>Animations</a:t>
            </a:r>
          </a:p>
          <a:p>
            <a:pPr lvl="1"/>
            <a:endParaRPr lang="en-IN" sz="2000" b="1" dirty="0">
              <a:latin typeface="Open Sans Semibold" panose="020B0706030804020204" pitchFamily="34" charset="0"/>
              <a:ea typeface="Open Sans Semibold" panose="020B0706030804020204" pitchFamily="34" charset="0"/>
              <a:cs typeface="Open Sans Semibold" panose="020B0706030804020204" pitchFamily="34" charset="0"/>
            </a:endParaRPr>
          </a:p>
          <a:p>
            <a:pPr lvl="1"/>
            <a:r>
              <a:rPr lang="en-IN" sz="2000" b="1" dirty="0">
                <a:latin typeface="Open Sans Semibold" panose="020B0706030804020204" pitchFamily="34" charset="0"/>
                <a:ea typeface="Open Sans Semibold" panose="020B0706030804020204" pitchFamily="34" charset="0"/>
                <a:cs typeface="Open Sans Semibold" panose="020B0706030804020204" pitchFamily="34" charset="0"/>
              </a:rPr>
              <a:t>(How it is Different From Other Games)</a:t>
            </a:r>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0192769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CD5A52-FC64-47B9-89E8-97E80F22E9CC}"/>
              </a:ext>
            </a:extLst>
          </p:cNvPr>
          <p:cNvSpPr>
            <a:spLocks noGrp="1"/>
          </p:cNvSpPr>
          <p:nvPr>
            <p:ph type="title"/>
          </p:nvPr>
        </p:nvSpPr>
        <p:spPr>
          <a:xfrm>
            <a:off x="1797666" y="2768600"/>
            <a:ext cx="8596668" cy="1320800"/>
          </a:xfrm>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Technical Design Document</a:t>
            </a:r>
          </a:p>
        </p:txBody>
      </p:sp>
      <p:sp>
        <p:nvSpPr>
          <p:cNvPr id="4" name="Footer Placeholder 3">
            <a:extLst>
              <a:ext uri="{FF2B5EF4-FFF2-40B4-BE49-F238E27FC236}">
                <a16:creationId xmlns="" xmlns:a16="http://schemas.microsoft.com/office/drawing/2014/main" id="{B7F7B625-C35A-4F2C-A0E1-3B52D6E4E5A0}"/>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FC8358C8-3E71-4414-960E-F6E6E2AF9805}"/>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5788110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Technical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a:xfrm>
            <a:off x="677334" y="2160589"/>
            <a:ext cx="8596668" cy="3880773"/>
          </a:xfrm>
        </p:spPr>
        <p:txBody>
          <a:bodyPr/>
          <a:lstStyle/>
          <a:p>
            <a:r>
              <a:rPr lang="en-US"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01 – List of features captured from GDD</a:t>
            </a:r>
          </a:p>
          <a:p>
            <a:pPr lvl="1">
              <a:buFont typeface="Wingdings" panose="05000000000000000000" pitchFamily="2" charset="2"/>
              <a:buChar char="§"/>
            </a:pPr>
            <a:r>
              <a:rPr lang="en-US" sz="1800" dirty="0">
                <a:solidFill>
                  <a:schemeClr val="tx1"/>
                </a:solidFill>
              </a:rPr>
              <a:t>Game Overview</a:t>
            </a:r>
          </a:p>
          <a:p>
            <a:pPr lvl="1">
              <a:buFont typeface="Wingdings" panose="05000000000000000000" pitchFamily="2" charset="2"/>
              <a:buChar char="§"/>
            </a:pPr>
            <a:r>
              <a:rPr lang="en-US" sz="1800" dirty="0">
                <a:solidFill>
                  <a:schemeClr val="tx1"/>
                </a:solidFill>
              </a:rPr>
              <a:t>Game Play</a:t>
            </a:r>
          </a:p>
          <a:p>
            <a:pPr lvl="1">
              <a:buFont typeface="Wingdings" panose="05000000000000000000" pitchFamily="2" charset="2"/>
              <a:buChar char="§"/>
            </a:pPr>
            <a:r>
              <a:rPr lang="en-US" sz="1800" dirty="0">
                <a:solidFill>
                  <a:schemeClr val="tx1"/>
                </a:solidFill>
              </a:rPr>
              <a:t>Game Elements</a:t>
            </a:r>
          </a:p>
          <a:p>
            <a:pPr lvl="1">
              <a:buFont typeface="Wingdings" panose="05000000000000000000" pitchFamily="2" charset="2"/>
              <a:buChar char="§"/>
            </a:pPr>
            <a:r>
              <a:rPr lang="en-US" sz="1800" dirty="0">
                <a:solidFill>
                  <a:schemeClr val="tx1"/>
                </a:solidFill>
              </a:rPr>
              <a:t>Game Play I/O controls &amp; GUI Interface</a:t>
            </a:r>
          </a:p>
          <a:p>
            <a:pPr lvl="1">
              <a:buFont typeface="Wingdings" panose="05000000000000000000" pitchFamily="2" charset="2"/>
              <a:buChar char="§"/>
            </a:pPr>
            <a:r>
              <a:rPr lang="en-US" sz="1800" dirty="0">
                <a:solidFill>
                  <a:schemeClr val="tx1"/>
                </a:solidFill>
              </a:rPr>
              <a:t>Visual &amp; Audio Features</a:t>
            </a:r>
          </a:p>
          <a:p>
            <a:pPr lvl="1">
              <a:buFont typeface="Wingdings" panose="05000000000000000000" pitchFamily="2" charset="2"/>
              <a:buChar char="§"/>
            </a:pPr>
            <a:r>
              <a:rPr lang="en-US" sz="1800" dirty="0">
                <a:solidFill>
                  <a:schemeClr val="tx1"/>
                </a:solidFill>
              </a:rPr>
              <a:t>Creativity &amp; Special Enhancements</a:t>
            </a:r>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0675617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Technical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p:txBody>
          <a:bodyPr>
            <a:normAutofit/>
          </a:bodyPr>
          <a:lstStyle/>
          <a:p>
            <a:r>
              <a:rPr lang="en-US"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02 – Choice of Game Engine</a:t>
            </a:r>
          </a:p>
          <a:p>
            <a:r>
              <a:rPr lang="en-IN" dirty="0"/>
              <a:t>The game engine that we chosen is Unity. Unity uses C# as scripting language and possesses awesome features such as:</a:t>
            </a:r>
          </a:p>
          <a:p>
            <a:pPr lvl="1"/>
            <a:r>
              <a:rPr lang="en-IN" dirty="0"/>
              <a:t>Animation</a:t>
            </a:r>
          </a:p>
          <a:p>
            <a:pPr lvl="1"/>
            <a:r>
              <a:rPr lang="en-IN" dirty="0"/>
              <a:t>AI</a:t>
            </a:r>
          </a:p>
          <a:p>
            <a:pPr lvl="1"/>
            <a:r>
              <a:rPr lang="en-IN" dirty="0"/>
              <a:t>Audio System</a:t>
            </a:r>
          </a:p>
          <a:p>
            <a:pPr lvl="1"/>
            <a:r>
              <a:rPr lang="en-IN" dirty="0"/>
              <a:t>Virtual Game Environment</a:t>
            </a:r>
          </a:p>
          <a:p>
            <a:pPr lvl="1"/>
            <a:r>
              <a:rPr lang="en-IN" dirty="0"/>
              <a:t>Physics Support</a:t>
            </a:r>
          </a:p>
          <a:p>
            <a:pPr lvl="1"/>
            <a:r>
              <a:rPr lang="en-IN" dirty="0"/>
              <a:t>Prefabs</a:t>
            </a:r>
          </a:p>
          <a:p>
            <a:pPr lvl="1"/>
            <a:r>
              <a:rPr lang="en-IN" dirty="0"/>
              <a:t>Realtime as well as Baked lighting and Animation Support</a:t>
            </a:r>
          </a:p>
          <a:p>
            <a:endParaRPr lang="en-US" sz="2000" dirty="0">
              <a:solidFill>
                <a:schemeClr val="bg2">
                  <a:lumMod val="40000"/>
                  <a:lumOff val="60000"/>
                </a:schemeClr>
              </a:solidFill>
            </a:endParaRPr>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49274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Technical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p:txBody>
          <a:bodyPr>
            <a:normAutofit/>
          </a:bodyPr>
          <a:lstStyle/>
          <a:p>
            <a:r>
              <a:rPr lang="en-US"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02 – Choice of Game Engine</a:t>
            </a:r>
          </a:p>
          <a:p>
            <a:r>
              <a:rPr lang="en-IN" sz="2000" dirty="0"/>
              <a:t>The reason that we chose Unity because after trying three other different game engines including Cry Engine, Unreal Engine and </a:t>
            </a:r>
            <a:r>
              <a:rPr lang="en-IN" sz="2000" dirty="0" err="1"/>
              <a:t>GameMaker</a:t>
            </a:r>
            <a:r>
              <a:rPr lang="en-IN" sz="2000" dirty="0"/>
              <a:t> Studios, we found Unity the most flexible. Furthermore, unlike Cry Engine and Unreal Engine, Unity also provides a free version for personal use along with the paid ones. Also, Unity provides vast variety of plugins and assets for all of its users.</a:t>
            </a:r>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40124266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Technical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a:xfrm>
            <a:off x="677334" y="1488613"/>
            <a:ext cx="8596668" cy="3880773"/>
          </a:xfrm>
        </p:spPr>
        <p:txBody>
          <a:bodyPr>
            <a:normAutofit/>
          </a:bodyPr>
          <a:lstStyle/>
          <a:p>
            <a:r>
              <a:rPr lang="en-US"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03 – Schedule</a:t>
            </a:r>
          </a:p>
          <a:p>
            <a:endParaRPr lang="en-IN" sz="2000" dirty="0"/>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25</a:t>
            </a:fld>
            <a:endParaRPr lang="en-US" dirty="0"/>
          </a:p>
        </p:txBody>
      </p:sp>
      <p:graphicFrame>
        <p:nvGraphicFramePr>
          <p:cNvPr id="7" name="Table 6">
            <a:extLst>
              <a:ext uri="{FF2B5EF4-FFF2-40B4-BE49-F238E27FC236}">
                <a16:creationId xmlns="" xmlns:a16="http://schemas.microsoft.com/office/drawing/2014/main" id="{864B68D8-952C-48A0-974E-94BEA483A060}"/>
              </a:ext>
            </a:extLst>
          </p:cNvPr>
          <p:cNvGraphicFramePr>
            <a:graphicFrameLocks noGrp="1"/>
          </p:cNvGraphicFramePr>
          <p:nvPr>
            <p:extLst>
              <p:ext uri="{D42A27DB-BD31-4B8C-83A1-F6EECF244321}">
                <p14:modId xmlns:p14="http://schemas.microsoft.com/office/powerpoint/2010/main" val="3811863866"/>
              </p:ext>
            </p:extLst>
          </p:nvPr>
        </p:nvGraphicFramePr>
        <p:xfrm>
          <a:off x="677334" y="2166533"/>
          <a:ext cx="8831000" cy="3175000"/>
        </p:xfrm>
        <a:graphic>
          <a:graphicData uri="http://schemas.openxmlformats.org/drawingml/2006/table">
            <a:tbl>
              <a:tblPr firstRow="1" bandRow="1">
                <a:tableStyleId>{5C22544A-7EE6-4342-B048-85BDC9FD1C3A}</a:tableStyleId>
              </a:tblPr>
              <a:tblGrid>
                <a:gridCol w="1766200">
                  <a:extLst>
                    <a:ext uri="{9D8B030D-6E8A-4147-A177-3AD203B41FA5}">
                      <a16:colId xmlns="" xmlns:a16="http://schemas.microsoft.com/office/drawing/2014/main" val="4099788400"/>
                    </a:ext>
                  </a:extLst>
                </a:gridCol>
                <a:gridCol w="883100">
                  <a:extLst>
                    <a:ext uri="{9D8B030D-6E8A-4147-A177-3AD203B41FA5}">
                      <a16:colId xmlns="" xmlns:a16="http://schemas.microsoft.com/office/drawing/2014/main" val="2822576527"/>
                    </a:ext>
                  </a:extLst>
                </a:gridCol>
                <a:gridCol w="883100">
                  <a:extLst>
                    <a:ext uri="{9D8B030D-6E8A-4147-A177-3AD203B41FA5}">
                      <a16:colId xmlns="" xmlns:a16="http://schemas.microsoft.com/office/drawing/2014/main" val="3439853106"/>
                    </a:ext>
                  </a:extLst>
                </a:gridCol>
                <a:gridCol w="883100">
                  <a:extLst>
                    <a:ext uri="{9D8B030D-6E8A-4147-A177-3AD203B41FA5}">
                      <a16:colId xmlns="" xmlns:a16="http://schemas.microsoft.com/office/drawing/2014/main" val="956134048"/>
                    </a:ext>
                  </a:extLst>
                </a:gridCol>
                <a:gridCol w="883100">
                  <a:extLst>
                    <a:ext uri="{9D8B030D-6E8A-4147-A177-3AD203B41FA5}">
                      <a16:colId xmlns="" xmlns:a16="http://schemas.microsoft.com/office/drawing/2014/main" val="3095784333"/>
                    </a:ext>
                  </a:extLst>
                </a:gridCol>
                <a:gridCol w="883100">
                  <a:extLst>
                    <a:ext uri="{9D8B030D-6E8A-4147-A177-3AD203B41FA5}">
                      <a16:colId xmlns="" xmlns:a16="http://schemas.microsoft.com/office/drawing/2014/main" val="1574873561"/>
                    </a:ext>
                  </a:extLst>
                </a:gridCol>
                <a:gridCol w="883100">
                  <a:extLst>
                    <a:ext uri="{9D8B030D-6E8A-4147-A177-3AD203B41FA5}">
                      <a16:colId xmlns="" xmlns:a16="http://schemas.microsoft.com/office/drawing/2014/main" val="1589764258"/>
                    </a:ext>
                  </a:extLst>
                </a:gridCol>
                <a:gridCol w="883100">
                  <a:extLst>
                    <a:ext uri="{9D8B030D-6E8A-4147-A177-3AD203B41FA5}">
                      <a16:colId xmlns="" xmlns:a16="http://schemas.microsoft.com/office/drawing/2014/main" val="4138490939"/>
                    </a:ext>
                  </a:extLst>
                </a:gridCol>
                <a:gridCol w="883100">
                  <a:extLst>
                    <a:ext uri="{9D8B030D-6E8A-4147-A177-3AD203B41FA5}">
                      <a16:colId xmlns="" xmlns:a16="http://schemas.microsoft.com/office/drawing/2014/main" val="4675077"/>
                    </a:ext>
                  </a:extLst>
                </a:gridCol>
              </a:tblGrid>
              <a:tr h="502526">
                <a:tc>
                  <a:txBody>
                    <a:bodyPr/>
                    <a:lstStyle/>
                    <a:p>
                      <a:pPr algn="ctr"/>
                      <a:r>
                        <a:rPr lang="en-IN" sz="1600" dirty="0"/>
                        <a:t>Task</a:t>
                      </a:r>
                    </a:p>
                  </a:txBody>
                  <a:tcPr anchor="ctr"/>
                </a:tc>
                <a:tc>
                  <a:txBody>
                    <a:bodyPr/>
                    <a:lstStyle/>
                    <a:p>
                      <a:pPr algn="ctr"/>
                      <a:r>
                        <a:rPr lang="en-IN" sz="1600" dirty="0"/>
                        <a:t>Week 0-2</a:t>
                      </a:r>
                    </a:p>
                  </a:txBody>
                  <a:tcPr anchor="ctr"/>
                </a:tc>
                <a:tc>
                  <a:txBody>
                    <a:bodyPr/>
                    <a:lstStyle/>
                    <a:p>
                      <a:pPr algn="ctr"/>
                      <a:r>
                        <a:rPr lang="en-IN" sz="1600" dirty="0"/>
                        <a:t>Week 2-4</a:t>
                      </a:r>
                    </a:p>
                  </a:txBody>
                  <a:tcPr anchor="ctr"/>
                </a:tc>
                <a:tc>
                  <a:txBody>
                    <a:bodyPr/>
                    <a:lstStyle/>
                    <a:p>
                      <a:pPr algn="ctr"/>
                      <a:r>
                        <a:rPr lang="en-IN" sz="1600" dirty="0"/>
                        <a:t>Week 4-6</a:t>
                      </a:r>
                    </a:p>
                  </a:txBody>
                  <a:tcPr anchor="ctr"/>
                </a:tc>
                <a:tc>
                  <a:txBody>
                    <a:bodyPr/>
                    <a:lstStyle/>
                    <a:p>
                      <a:pPr algn="ctr"/>
                      <a:r>
                        <a:rPr lang="en-IN" sz="1600" dirty="0"/>
                        <a:t>Week 6-8</a:t>
                      </a:r>
                    </a:p>
                  </a:txBody>
                  <a:tcPr anchor="ctr"/>
                </a:tc>
                <a:tc>
                  <a:txBody>
                    <a:bodyPr/>
                    <a:lstStyle/>
                    <a:p>
                      <a:pPr algn="ctr"/>
                      <a:r>
                        <a:rPr lang="en-IN" sz="1600" dirty="0"/>
                        <a:t>Week 8-10</a:t>
                      </a:r>
                    </a:p>
                  </a:txBody>
                  <a:tcPr anchor="ctr"/>
                </a:tc>
                <a:tc>
                  <a:txBody>
                    <a:bodyPr/>
                    <a:lstStyle/>
                    <a:p>
                      <a:pPr algn="ctr"/>
                      <a:r>
                        <a:rPr lang="en-IN" sz="1600" dirty="0"/>
                        <a:t>Week 10-12</a:t>
                      </a:r>
                    </a:p>
                  </a:txBody>
                  <a:tcPr anchor="ctr"/>
                </a:tc>
                <a:tc>
                  <a:txBody>
                    <a:bodyPr/>
                    <a:lstStyle/>
                    <a:p>
                      <a:pPr algn="ctr"/>
                      <a:r>
                        <a:rPr lang="en-IN" sz="1600" dirty="0"/>
                        <a:t>Week 12-14</a:t>
                      </a:r>
                      <a:endParaRPr lang="en-IN" sz="1800" dirty="0"/>
                    </a:p>
                  </a:txBody>
                  <a:tcPr anchor="ctr"/>
                </a:tc>
                <a:tc>
                  <a:txBody>
                    <a:bodyPr/>
                    <a:lstStyle/>
                    <a:p>
                      <a:pPr algn="ctr"/>
                      <a:r>
                        <a:rPr lang="en-IN" sz="1600" dirty="0"/>
                        <a:t>Week 14-17</a:t>
                      </a:r>
                      <a:endParaRPr lang="en-IN" sz="1800" dirty="0"/>
                    </a:p>
                  </a:txBody>
                  <a:tcPr anchor="ctr"/>
                </a:tc>
                <a:extLst>
                  <a:ext uri="{0D108BD9-81ED-4DB2-BD59-A6C34878D82A}">
                    <a16:rowId xmlns="" xmlns:a16="http://schemas.microsoft.com/office/drawing/2014/main" val="1208721817"/>
                  </a:ext>
                </a:extLst>
              </a:tr>
              <a:tr h="370840">
                <a:tc>
                  <a:txBody>
                    <a:bodyPr/>
                    <a:lstStyle/>
                    <a:p>
                      <a:pPr algn="ctr"/>
                      <a:r>
                        <a:rPr lang="en-IN" sz="1600" dirty="0"/>
                        <a:t>Documentation</a:t>
                      </a:r>
                      <a:endParaRPr lang="en-IN" sz="1050" dirty="0"/>
                    </a:p>
                  </a:txBody>
                  <a:tcPr anchor="ctr"/>
                </a:tc>
                <a:tc>
                  <a:txBody>
                    <a:bodyPr/>
                    <a:lstStyle/>
                    <a:p>
                      <a:endParaRPr lang="en-IN" dirty="0"/>
                    </a:p>
                  </a:txBody>
                  <a:tcPr>
                    <a:solidFill>
                      <a:schemeClr val="bg2">
                        <a:lumMod val="60000"/>
                        <a:lumOff val="40000"/>
                      </a:schemeClr>
                    </a:solidFill>
                  </a:tcPr>
                </a:tc>
                <a:tc>
                  <a:txBody>
                    <a:bodyPr/>
                    <a:lstStyle/>
                    <a:p>
                      <a:endParaRPr lang="en-IN" dirty="0"/>
                    </a:p>
                  </a:txBody>
                  <a:tcPr>
                    <a:solidFill>
                      <a:schemeClr val="bg2">
                        <a:lumMod val="60000"/>
                        <a:lumOff val="40000"/>
                      </a:schemeClr>
                    </a:solidFill>
                  </a:tcPr>
                </a:tc>
                <a:tc>
                  <a:txBody>
                    <a:bodyPr/>
                    <a:lstStyle/>
                    <a:p>
                      <a:endParaRPr lang="en-IN" dirty="0"/>
                    </a:p>
                  </a:txBody>
                  <a:tcPr>
                    <a:solidFill>
                      <a:schemeClr val="bg2">
                        <a:lumMod val="60000"/>
                        <a:lumOff val="40000"/>
                      </a:schemeClr>
                    </a:solidFill>
                  </a:tcPr>
                </a:tc>
                <a:tc>
                  <a:txBody>
                    <a:bodyPr/>
                    <a:lstStyle/>
                    <a:p>
                      <a:endParaRPr lang="en-IN" dirty="0"/>
                    </a:p>
                  </a:txBody>
                  <a:tcPr>
                    <a:solidFill>
                      <a:schemeClr val="bg2">
                        <a:lumMod val="60000"/>
                        <a:lumOff val="40000"/>
                      </a:schemeClr>
                    </a:solidFill>
                  </a:tcPr>
                </a:tc>
                <a:tc>
                  <a:txBody>
                    <a:bodyPr/>
                    <a:lstStyle/>
                    <a:p>
                      <a:endParaRPr lang="en-IN" dirty="0"/>
                    </a:p>
                  </a:txBody>
                  <a:tcPr>
                    <a:solidFill>
                      <a:schemeClr val="bg2">
                        <a:lumMod val="60000"/>
                        <a:lumOff val="40000"/>
                      </a:schemeClr>
                    </a:solidFill>
                  </a:tcPr>
                </a:tc>
                <a:tc>
                  <a:txBody>
                    <a:bodyPr/>
                    <a:lstStyle/>
                    <a:p>
                      <a:endParaRPr lang="en-IN" dirty="0"/>
                    </a:p>
                  </a:txBody>
                  <a:tcPr>
                    <a:solidFill>
                      <a:schemeClr val="bg2">
                        <a:lumMod val="60000"/>
                        <a:lumOff val="40000"/>
                      </a:schemeClr>
                    </a:solidFill>
                  </a:tcPr>
                </a:tc>
                <a:tc>
                  <a:txBody>
                    <a:bodyPr/>
                    <a:lstStyle/>
                    <a:p>
                      <a:endParaRPr lang="en-IN" dirty="0"/>
                    </a:p>
                  </a:txBody>
                  <a:tcPr>
                    <a:solidFill>
                      <a:schemeClr val="bg2">
                        <a:lumMod val="60000"/>
                        <a:lumOff val="40000"/>
                      </a:schemeClr>
                    </a:solidFill>
                  </a:tcPr>
                </a:tc>
                <a:tc>
                  <a:txBody>
                    <a:bodyPr/>
                    <a:lstStyle/>
                    <a:p>
                      <a:endParaRPr lang="en-IN" dirty="0"/>
                    </a:p>
                  </a:txBody>
                  <a:tcPr>
                    <a:solidFill>
                      <a:schemeClr val="bg2">
                        <a:lumMod val="60000"/>
                        <a:lumOff val="40000"/>
                      </a:schemeClr>
                    </a:solidFill>
                  </a:tcPr>
                </a:tc>
                <a:extLst>
                  <a:ext uri="{0D108BD9-81ED-4DB2-BD59-A6C34878D82A}">
                    <a16:rowId xmlns="" xmlns:a16="http://schemas.microsoft.com/office/drawing/2014/main" val="1380443638"/>
                  </a:ext>
                </a:extLst>
              </a:tr>
              <a:tr h="370840">
                <a:tc>
                  <a:txBody>
                    <a:bodyPr/>
                    <a:lstStyle/>
                    <a:p>
                      <a:pPr algn="ctr"/>
                      <a:r>
                        <a:rPr lang="en-IN" sz="1600" dirty="0"/>
                        <a:t>Modelling</a:t>
                      </a:r>
                    </a:p>
                  </a:txBody>
                  <a:tcPr anchor="ctr"/>
                </a:tc>
                <a:tc>
                  <a:txBody>
                    <a:bodyPr/>
                    <a:lstStyle/>
                    <a:p>
                      <a:endParaRPr lang="en-IN" dirty="0"/>
                    </a:p>
                  </a:txBody>
                  <a:tcPr>
                    <a:solidFill>
                      <a:schemeClr val="tx2">
                        <a:lumMod val="50000"/>
                      </a:schemeClr>
                    </a:solidFill>
                  </a:tcPr>
                </a:tc>
                <a:tc>
                  <a:txBody>
                    <a:bodyPr/>
                    <a:lstStyle/>
                    <a:p>
                      <a:endParaRPr lang="en-IN" dirty="0"/>
                    </a:p>
                  </a:txBody>
                  <a:tcPr>
                    <a:solidFill>
                      <a:schemeClr val="tx2">
                        <a:lumMod val="50000"/>
                      </a:schemeClr>
                    </a:solidFill>
                  </a:tcPr>
                </a:tc>
                <a:tc>
                  <a:txBody>
                    <a:bodyPr/>
                    <a:lstStyle/>
                    <a:p>
                      <a:endParaRPr lang="en-IN" dirty="0"/>
                    </a:p>
                  </a:txBody>
                  <a:tcPr>
                    <a:solidFill>
                      <a:schemeClr val="tx2">
                        <a:lumMod val="50000"/>
                      </a:schemeClr>
                    </a:solidFill>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 xmlns:a16="http://schemas.microsoft.com/office/drawing/2014/main" val="335093602"/>
                  </a:ext>
                </a:extLst>
              </a:tr>
              <a:tr h="370840">
                <a:tc>
                  <a:txBody>
                    <a:bodyPr/>
                    <a:lstStyle/>
                    <a:p>
                      <a:pPr algn="ctr"/>
                      <a:r>
                        <a:rPr lang="en-IN" sz="1600" dirty="0"/>
                        <a:t>Texturing</a:t>
                      </a:r>
                    </a:p>
                  </a:txBody>
                  <a:tcPr anchor="ctr"/>
                </a:tc>
                <a:tc>
                  <a:txBody>
                    <a:bodyPr/>
                    <a:lstStyle/>
                    <a:p>
                      <a:endParaRPr lang="en-IN"/>
                    </a:p>
                  </a:txBody>
                  <a:tcPr/>
                </a:tc>
                <a:tc>
                  <a:txBody>
                    <a:bodyPr/>
                    <a:lstStyle/>
                    <a:p>
                      <a:endParaRPr lang="en-IN" dirty="0"/>
                    </a:p>
                  </a:txBody>
                  <a:tcPr>
                    <a:solidFill>
                      <a:schemeClr val="tx2">
                        <a:lumMod val="75000"/>
                      </a:schemeClr>
                    </a:solidFill>
                  </a:tcPr>
                </a:tc>
                <a:tc>
                  <a:txBody>
                    <a:bodyPr/>
                    <a:lstStyle/>
                    <a:p>
                      <a:endParaRPr lang="en-IN" dirty="0"/>
                    </a:p>
                  </a:txBody>
                  <a:tcPr>
                    <a:solidFill>
                      <a:schemeClr val="tx2">
                        <a:lumMod val="75000"/>
                      </a:schemeClr>
                    </a:solidFill>
                  </a:tcPr>
                </a:tc>
                <a:tc>
                  <a:txBody>
                    <a:bodyPr/>
                    <a:lstStyle/>
                    <a:p>
                      <a:endParaRPr lang="en-IN" dirty="0"/>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dirty="0"/>
                    </a:p>
                  </a:txBody>
                  <a:tcPr/>
                </a:tc>
                <a:extLst>
                  <a:ext uri="{0D108BD9-81ED-4DB2-BD59-A6C34878D82A}">
                    <a16:rowId xmlns="" xmlns:a16="http://schemas.microsoft.com/office/drawing/2014/main" val="3562535957"/>
                  </a:ext>
                </a:extLst>
              </a:tr>
              <a:tr h="370840">
                <a:tc>
                  <a:txBody>
                    <a:bodyPr/>
                    <a:lstStyle/>
                    <a:p>
                      <a:pPr algn="ctr"/>
                      <a:r>
                        <a:rPr lang="en-IN" sz="1600" dirty="0"/>
                        <a:t>Animation</a:t>
                      </a:r>
                    </a:p>
                  </a:txBody>
                  <a:tcPr anchor="ctr"/>
                </a:tc>
                <a:tc>
                  <a:txBody>
                    <a:bodyPr/>
                    <a:lstStyle/>
                    <a:p>
                      <a:endParaRPr lang="en-IN"/>
                    </a:p>
                  </a:txBody>
                  <a:tcPr/>
                </a:tc>
                <a:tc>
                  <a:txBody>
                    <a:bodyPr/>
                    <a:lstStyle/>
                    <a:p>
                      <a:endParaRPr lang="en-IN"/>
                    </a:p>
                  </a:txBody>
                  <a:tcPr/>
                </a:tc>
                <a:tc>
                  <a:txBody>
                    <a:bodyPr/>
                    <a:lstStyle/>
                    <a:p>
                      <a:endParaRPr lang="en-IN" dirty="0"/>
                    </a:p>
                  </a:txBody>
                  <a:tcPr>
                    <a:solidFill>
                      <a:schemeClr val="accent2">
                        <a:lumMod val="60000"/>
                        <a:lumOff val="40000"/>
                      </a:schemeClr>
                    </a:solidFill>
                  </a:tcPr>
                </a:tc>
                <a:tc>
                  <a:txBody>
                    <a:bodyPr/>
                    <a:lstStyle/>
                    <a:p>
                      <a:endParaRPr lang="en-IN" dirty="0"/>
                    </a:p>
                  </a:txBody>
                  <a:tcPr>
                    <a:solidFill>
                      <a:schemeClr val="accent2">
                        <a:lumMod val="60000"/>
                        <a:lumOff val="40000"/>
                      </a:schemeClr>
                    </a:solidFill>
                  </a:tcPr>
                </a:tc>
                <a:tc>
                  <a:txBody>
                    <a:bodyPr/>
                    <a:lstStyle/>
                    <a:p>
                      <a:endParaRPr lang="en-IN" dirty="0"/>
                    </a:p>
                  </a:txBody>
                  <a:tcPr>
                    <a:solidFill>
                      <a:schemeClr val="accent2">
                        <a:lumMod val="60000"/>
                        <a:lumOff val="40000"/>
                      </a:schemeClr>
                    </a:solidFill>
                  </a:tcPr>
                </a:tc>
                <a:tc>
                  <a:txBody>
                    <a:bodyPr/>
                    <a:lstStyle/>
                    <a:p>
                      <a:endParaRPr lang="en-IN" dirty="0"/>
                    </a:p>
                  </a:txBody>
                  <a:tcPr/>
                </a:tc>
                <a:tc>
                  <a:txBody>
                    <a:bodyPr/>
                    <a:lstStyle/>
                    <a:p>
                      <a:endParaRPr lang="en-IN"/>
                    </a:p>
                  </a:txBody>
                  <a:tcPr/>
                </a:tc>
                <a:tc>
                  <a:txBody>
                    <a:bodyPr/>
                    <a:lstStyle/>
                    <a:p>
                      <a:endParaRPr lang="en-IN" dirty="0"/>
                    </a:p>
                  </a:txBody>
                  <a:tcPr/>
                </a:tc>
                <a:extLst>
                  <a:ext uri="{0D108BD9-81ED-4DB2-BD59-A6C34878D82A}">
                    <a16:rowId xmlns="" xmlns:a16="http://schemas.microsoft.com/office/drawing/2014/main" val="2360848097"/>
                  </a:ext>
                </a:extLst>
              </a:tr>
              <a:tr h="370840">
                <a:tc>
                  <a:txBody>
                    <a:bodyPr/>
                    <a:lstStyle/>
                    <a:p>
                      <a:pPr algn="ctr"/>
                      <a:r>
                        <a:rPr lang="en-IN" sz="1600" dirty="0"/>
                        <a:t>Implementation</a:t>
                      </a:r>
                    </a:p>
                  </a:txBody>
                  <a:tcPr anchor="ct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dirty="0"/>
                    </a:p>
                  </a:txBody>
                  <a:tcPr>
                    <a:solidFill>
                      <a:schemeClr val="accent3">
                        <a:lumMod val="60000"/>
                        <a:lumOff val="40000"/>
                      </a:schemeClr>
                    </a:solidFill>
                  </a:tcPr>
                </a:tc>
                <a:tc>
                  <a:txBody>
                    <a:bodyPr/>
                    <a:lstStyle/>
                    <a:p>
                      <a:endParaRPr lang="en-IN" dirty="0"/>
                    </a:p>
                  </a:txBody>
                  <a:tcPr>
                    <a:solidFill>
                      <a:schemeClr val="accent3">
                        <a:lumMod val="60000"/>
                        <a:lumOff val="40000"/>
                      </a:schemeClr>
                    </a:solidFill>
                  </a:tcPr>
                </a:tc>
                <a:tc>
                  <a:txBody>
                    <a:bodyPr/>
                    <a:lstStyle/>
                    <a:p>
                      <a:endParaRPr lang="en-IN" dirty="0"/>
                    </a:p>
                  </a:txBody>
                  <a:tcPr>
                    <a:solidFill>
                      <a:schemeClr val="accent3">
                        <a:lumMod val="60000"/>
                        <a:lumOff val="40000"/>
                      </a:schemeClr>
                    </a:solidFill>
                  </a:tcPr>
                </a:tc>
                <a:tc>
                  <a:txBody>
                    <a:bodyPr/>
                    <a:lstStyle/>
                    <a:p>
                      <a:endParaRPr lang="en-IN" dirty="0"/>
                    </a:p>
                  </a:txBody>
                  <a:tcPr>
                    <a:solidFill>
                      <a:schemeClr val="accent3">
                        <a:lumMod val="60000"/>
                        <a:lumOff val="40000"/>
                      </a:schemeClr>
                    </a:solidFill>
                  </a:tcPr>
                </a:tc>
                <a:tc>
                  <a:txBody>
                    <a:bodyPr/>
                    <a:lstStyle/>
                    <a:p>
                      <a:endParaRPr lang="en-IN" dirty="0"/>
                    </a:p>
                  </a:txBody>
                  <a:tcPr>
                    <a:solidFill>
                      <a:schemeClr val="accent3">
                        <a:lumMod val="60000"/>
                        <a:lumOff val="40000"/>
                      </a:schemeClr>
                    </a:solidFill>
                  </a:tcPr>
                </a:tc>
                <a:extLst>
                  <a:ext uri="{0D108BD9-81ED-4DB2-BD59-A6C34878D82A}">
                    <a16:rowId xmlns="" xmlns:a16="http://schemas.microsoft.com/office/drawing/2014/main" val="30646518"/>
                  </a:ext>
                </a:extLst>
              </a:tr>
              <a:tr h="370840">
                <a:tc>
                  <a:txBody>
                    <a:bodyPr/>
                    <a:lstStyle/>
                    <a:p>
                      <a:pPr algn="ctr"/>
                      <a:r>
                        <a:rPr lang="en-IN" sz="1600" dirty="0"/>
                        <a:t>Sound Effects</a:t>
                      </a:r>
                    </a:p>
                  </a:txBody>
                  <a:tcPr anchor="ctr"/>
                </a:tc>
                <a:tc>
                  <a:txBody>
                    <a:bodyPr/>
                    <a:lstStyle/>
                    <a:p>
                      <a:endParaRPr lang="en-IN" dirty="0"/>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solidFill>
                      <a:schemeClr val="accent4">
                        <a:lumMod val="60000"/>
                        <a:lumOff val="40000"/>
                      </a:schemeClr>
                    </a:solidFill>
                  </a:tcPr>
                </a:tc>
                <a:tc>
                  <a:txBody>
                    <a:bodyPr/>
                    <a:lstStyle/>
                    <a:p>
                      <a:endParaRPr lang="en-IN" dirty="0"/>
                    </a:p>
                  </a:txBody>
                  <a:tcPr>
                    <a:solidFill>
                      <a:schemeClr val="accent4">
                        <a:lumMod val="60000"/>
                        <a:lumOff val="40000"/>
                      </a:schemeClr>
                    </a:solidFill>
                  </a:tcPr>
                </a:tc>
                <a:extLst>
                  <a:ext uri="{0D108BD9-81ED-4DB2-BD59-A6C34878D82A}">
                    <a16:rowId xmlns="" xmlns:a16="http://schemas.microsoft.com/office/drawing/2014/main" val="3607865464"/>
                  </a:ext>
                </a:extLst>
              </a:tr>
              <a:tr h="370840">
                <a:tc>
                  <a:txBody>
                    <a:bodyPr/>
                    <a:lstStyle/>
                    <a:p>
                      <a:pPr algn="ctr"/>
                      <a:r>
                        <a:rPr lang="en-IN" sz="1600" dirty="0"/>
                        <a:t>Testing</a:t>
                      </a:r>
                    </a:p>
                  </a:txBody>
                  <a:tcPr anchor="ct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solidFill>
                      <a:schemeClr val="accent2">
                        <a:lumMod val="75000"/>
                      </a:schemeClr>
                    </a:solidFill>
                  </a:tcPr>
                </a:tc>
                <a:extLst>
                  <a:ext uri="{0D108BD9-81ED-4DB2-BD59-A6C34878D82A}">
                    <a16:rowId xmlns="" xmlns:a16="http://schemas.microsoft.com/office/drawing/2014/main" val="3248719944"/>
                  </a:ext>
                </a:extLst>
              </a:tr>
            </a:tbl>
          </a:graphicData>
        </a:graphic>
      </p:graphicFrame>
      <p:sp>
        <p:nvSpPr>
          <p:cNvPr id="8" name="TextBox 7">
            <a:extLst>
              <a:ext uri="{FF2B5EF4-FFF2-40B4-BE49-F238E27FC236}">
                <a16:creationId xmlns="" xmlns:a16="http://schemas.microsoft.com/office/drawing/2014/main" id="{6625CE29-35AD-4153-9F43-A99F005B693B}"/>
              </a:ext>
            </a:extLst>
          </p:cNvPr>
          <p:cNvSpPr txBox="1"/>
          <p:nvPr/>
        </p:nvSpPr>
        <p:spPr>
          <a:xfrm>
            <a:off x="2361944" y="5396135"/>
            <a:ext cx="1112108" cy="646331"/>
          </a:xfrm>
          <a:prstGeom prst="rect">
            <a:avLst/>
          </a:prstGeom>
          <a:noFill/>
        </p:spPr>
        <p:txBody>
          <a:bodyPr wrap="square" rtlCol="0">
            <a:spAutoFit/>
          </a:bodyPr>
          <a:lstStyle/>
          <a:p>
            <a:pPr algn="ctr"/>
            <a:r>
              <a:rPr lang="en-IN" dirty="0"/>
              <a:t>27 Jun 2018</a:t>
            </a:r>
          </a:p>
        </p:txBody>
      </p:sp>
      <p:sp>
        <p:nvSpPr>
          <p:cNvPr id="9" name="TextBox 8">
            <a:extLst>
              <a:ext uri="{FF2B5EF4-FFF2-40B4-BE49-F238E27FC236}">
                <a16:creationId xmlns="" xmlns:a16="http://schemas.microsoft.com/office/drawing/2014/main" id="{A5887284-1FC3-4ACE-9AB5-961CC9365D38}"/>
              </a:ext>
            </a:extLst>
          </p:cNvPr>
          <p:cNvSpPr txBox="1"/>
          <p:nvPr/>
        </p:nvSpPr>
        <p:spPr>
          <a:xfrm>
            <a:off x="8590663" y="5373732"/>
            <a:ext cx="1112108" cy="646331"/>
          </a:xfrm>
          <a:prstGeom prst="rect">
            <a:avLst/>
          </a:prstGeom>
          <a:noFill/>
        </p:spPr>
        <p:txBody>
          <a:bodyPr wrap="square" rtlCol="0">
            <a:spAutoFit/>
          </a:bodyPr>
          <a:lstStyle/>
          <a:p>
            <a:pPr algn="ctr"/>
            <a:r>
              <a:rPr lang="en-IN" dirty="0"/>
              <a:t>01 </a:t>
            </a:r>
            <a:r>
              <a:rPr lang="en-IN" dirty="0"/>
              <a:t>J</a:t>
            </a:r>
            <a:r>
              <a:rPr lang="en-IN" dirty="0" smtClean="0"/>
              <a:t>an </a:t>
            </a:r>
            <a:r>
              <a:rPr lang="en-IN" dirty="0" smtClean="0"/>
              <a:t>2018</a:t>
            </a:r>
            <a:endParaRPr lang="en-IN" dirty="0"/>
          </a:p>
        </p:txBody>
      </p:sp>
      <p:cxnSp>
        <p:nvCxnSpPr>
          <p:cNvPr id="11" name="Straight Arrow Connector 10">
            <a:extLst>
              <a:ext uri="{FF2B5EF4-FFF2-40B4-BE49-F238E27FC236}">
                <a16:creationId xmlns="" xmlns:a16="http://schemas.microsoft.com/office/drawing/2014/main" id="{7776061E-B975-4B07-956F-3C1050F16889}"/>
              </a:ext>
            </a:extLst>
          </p:cNvPr>
          <p:cNvCxnSpPr>
            <a:stCxn id="8" idx="3"/>
            <a:endCxn id="9" idx="1"/>
          </p:cNvCxnSpPr>
          <p:nvPr/>
        </p:nvCxnSpPr>
        <p:spPr>
          <a:xfrm flipV="1">
            <a:off x="3474052" y="5696898"/>
            <a:ext cx="5116611" cy="224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85265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Technical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a:xfrm>
            <a:off x="677334" y="1488613"/>
            <a:ext cx="8596668" cy="3880773"/>
          </a:xfrm>
        </p:spPr>
        <p:txBody>
          <a:bodyPr>
            <a:normAutofit/>
          </a:bodyPr>
          <a:lstStyle/>
          <a:p>
            <a:r>
              <a:rPr lang="en-US"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04 – High-level Diagrams to illustrate Game Design</a:t>
            </a:r>
          </a:p>
          <a:p>
            <a:r>
              <a:rPr lang="en-IN" sz="2000" dirty="0"/>
              <a:t>4.1 Layout Diagram</a:t>
            </a:r>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8" name="Picture 7">
            <a:extLst>
              <a:ext uri="{FF2B5EF4-FFF2-40B4-BE49-F238E27FC236}">
                <a16:creationId xmlns="" xmlns:a16="http://schemas.microsoft.com/office/drawing/2014/main" id="{DF75F287-EC25-43DE-83F2-4CF2F874FF8C}"/>
              </a:ext>
            </a:extLst>
          </p:cNvPr>
          <p:cNvPicPr>
            <a:picLocks noChangeAspect="1"/>
          </p:cNvPicPr>
          <p:nvPr/>
        </p:nvPicPr>
        <p:blipFill>
          <a:blip r:embed="rId2"/>
          <a:stretch>
            <a:fillRect/>
          </a:stretch>
        </p:blipFill>
        <p:spPr>
          <a:xfrm rot="5400000">
            <a:off x="2445214" y="1164763"/>
            <a:ext cx="3211051" cy="5601811"/>
          </a:xfrm>
          <a:prstGeom prst="rect">
            <a:avLst/>
          </a:prstGeom>
        </p:spPr>
      </p:pic>
    </p:spTree>
    <p:extLst>
      <p:ext uri="{BB962C8B-B14F-4D97-AF65-F5344CB8AC3E}">
        <p14:creationId xmlns:p14="http://schemas.microsoft.com/office/powerpoint/2010/main" val="29671252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creen Recording 8">
            <a:hlinkClick r:id="" action="ppaction://media"/>
            <a:extLst>
              <a:ext uri="{FF2B5EF4-FFF2-40B4-BE49-F238E27FC236}">
                <a16:creationId xmlns="" xmlns:a16="http://schemas.microsoft.com/office/drawing/2014/main" id="{96BC59CF-F776-46A2-A3E0-1BE4D7F5CE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48047" y="2437066"/>
            <a:ext cx="8521289" cy="3621548"/>
          </a:xfrm>
          <a:prstGeom prst="rect">
            <a:avLst/>
          </a:prstGeom>
        </p:spPr>
      </p:pic>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Technical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a:xfrm>
            <a:off x="677334" y="1488613"/>
            <a:ext cx="8596668" cy="3880773"/>
          </a:xfrm>
        </p:spPr>
        <p:txBody>
          <a:bodyPr>
            <a:normAutofit/>
          </a:bodyPr>
          <a:lstStyle/>
          <a:p>
            <a:r>
              <a:rPr lang="en-US"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04 – High-level Diagrams to illustrate Game Design</a:t>
            </a:r>
          </a:p>
          <a:p>
            <a:r>
              <a:rPr lang="en-IN" sz="2000" dirty="0"/>
              <a:t>4.1 Layout Diagram</a:t>
            </a:r>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52598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4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Technical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a:xfrm>
            <a:off x="677334" y="1488613"/>
            <a:ext cx="8596668" cy="3880773"/>
          </a:xfrm>
        </p:spPr>
        <p:txBody>
          <a:bodyPr>
            <a:normAutofit/>
          </a:bodyPr>
          <a:lstStyle/>
          <a:p>
            <a:r>
              <a:rPr lang="en-US"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04 – High-level Diagrams to illustrate Game Design</a:t>
            </a:r>
          </a:p>
          <a:p>
            <a:r>
              <a:rPr lang="en-IN" sz="2000" dirty="0"/>
              <a:t>4.2 Technology Diagram:</a:t>
            </a:r>
          </a:p>
          <a:p>
            <a:r>
              <a:rPr lang="en-IN" dirty="0"/>
              <a:t>The technology diagram indicates the technology that is going to be used for different aspects of the game and is displayed in following figure.</a:t>
            </a:r>
          </a:p>
          <a:p>
            <a:endParaRPr lang="en-IN" dirty="0"/>
          </a:p>
          <a:p>
            <a:endParaRPr lang="en-IN" sz="2000" dirty="0"/>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28</a:t>
            </a:fld>
            <a:endParaRPr lang="en-US" dirty="0"/>
          </a:p>
        </p:txBody>
      </p:sp>
      <p:graphicFrame>
        <p:nvGraphicFramePr>
          <p:cNvPr id="7" name="Diagram 6">
            <a:extLst>
              <a:ext uri="{FF2B5EF4-FFF2-40B4-BE49-F238E27FC236}">
                <a16:creationId xmlns="" xmlns:a16="http://schemas.microsoft.com/office/drawing/2014/main" id="{74020947-8E45-4F9B-A9D6-24ECF92CE9E1}"/>
              </a:ext>
            </a:extLst>
          </p:cNvPr>
          <p:cNvGraphicFramePr/>
          <p:nvPr>
            <p:extLst>
              <p:ext uri="{D42A27DB-BD31-4B8C-83A1-F6EECF244321}">
                <p14:modId xmlns:p14="http://schemas.microsoft.com/office/powerpoint/2010/main" val="379797328"/>
              </p:ext>
            </p:extLst>
          </p:nvPr>
        </p:nvGraphicFramePr>
        <p:xfrm>
          <a:off x="3258782" y="2916195"/>
          <a:ext cx="3716164" cy="31251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89008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Technical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a:xfrm>
            <a:off x="677334" y="1488613"/>
            <a:ext cx="8596668" cy="3880773"/>
          </a:xfrm>
        </p:spPr>
        <p:txBody>
          <a:bodyPr>
            <a:normAutofit/>
          </a:bodyPr>
          <a:lstStyle/>
          <a:p>
            <a:r>
              <a:rPr lang="en-US"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05 – Art Tools</a:t>
            </a:r>
          </a:p>
          <a:p>
            <a:r>
              <a:rPr lang="en-IN" sz="2000" dirty="0"/>
              <a:t>5.1 Blender</a:t>
            </a:r>
          </a:p>
          <a:p>
            <a:pPr lvl="1"/>
            <a:r>
              <a:rPr lang="en-IN" sz="1800" dirty="0"/>
              <a:t>5.1.1</a:t>
            </a:r>
            <a:r>
              <a:rPr lang="en-IN" dirty="0"/>
              <a:t> </a:t>
            </a:r>
            <a:r>
              <a:rPr lang="en-IN" sz="1800" b="1" dirty="0"/>
              <a:t>Version:</a:t>
            </a:r>
            <a:r>
              <a:rPr lang="en-IN" dirty="0"/>
              <a:t> </a:t>
            </a:r>
            <a:r>
              <a:rPr lang="en-IN" sz="1800" dirty="0"/>
              <a:t>2.78c / 2.79</a:t>
            </a:r>
            <a:endParaRPr lang="en-IN" dirty="0"/>
          </a:p>
          <a:p>
            <a:pPr lvl="1"/>
            <a:r>
              <a:rPr lang="en-IN" sz="2000" dirty="0"/>
              <a:t>5.1.2 About Blender</a:t>
            </a:r>
          </a:p>
          <a:p>
            <a:pPr lvl="2">
              <a:buFont typeface="Wingdings" panose="05000000000000000000" pitchFamily="2" charset="2"/>
              <a:buChar char="§"/>
            </a:pPr>
            <a:r>
              <a:rPr lang="en-IN" sz="1600" dirty="0"/>
              <a:t>Open-Source 3D content creation tool</a:t>
            </a:r>
          </a:p>
          <a:p>
            <a:pPr lvl="2">
              <a:buFont typeface="Wingdings" panose="05000000000000000000" pitchFamily="2" charset="2"/>
              <a:buChar char="§"/>
            </a:pPr>
            <a:r>
              <a:rPr lang="en-IN" sz="1600" dirty="0"/>
              <a:t>Features include: Character Modelling, Hard-surface Modelling, Animation, Rigging, Rendering, Compositing, Weight Painting, Sculpting etc..</a:t>
            </a:r>
          </a:p>
          <a:p>
            <a:pPr lvl="1"/>
            <a:r>
              <a:rPr lang="en-IN" sz="2000" dirty="0"/>
              <a:t>5.1.3 What it will be used for:</a:t>
            </a:r>
          </a:p>
          <a:p>
            <a:pPr lvl="2">
              <a:buFont typeface="Wingdings" panose="05000000000000000000" pitchFamily="2" charset="2"/>
              <a:buChar char="§"/>
            </a:pPr>
            <a:r>
              <a:rPr lang="en-IN" sz="1600" dirty="0"/>
              <a:t>For creating 3D models, level design, texturing objects etc..</a:t>
            </a:r>
            <a:endParaRPr lang="en-IN" sz="1200" dirty="0"/>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14622145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337A89-C8F6-4DEC-A74E-E461DEB13BEF}"/>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Before Starting</a:t>
            </a:r>
          </a:p>
        </p:txBody>
      </p:sp>
      <p:pic>
        <p:nvPicPr>
          <p:cNvPr id="7" name="Content Placeholder 6">
            <a:extLst>
              <a:ext uri="{FF2B5EF4-FFF2-40B4-BE49-F238E27FC236}">
                <a16:creationId xmlns="" xmlns:a16="http://schemas.microsoft.com/office/drawing/2014/main" id="{80CF5C00-9C75-40B9-9E30-C15D7BAD7E0B}"/>
              </a:ext>
            </a:extLst>
          </p:cNvPr>
          <p:cNvPicPr>
            <a:picLocks noGrp="1" noChangeAspect="1"/>
          </p:cNvPicPr>
          <p:nvPr>
            <p:ph idx="1"/>
          </p:nvPr>
        </p:nvPicPr>
        <p:blipFill>
          <a:blip r:embed="rId2"/>
          <a:stretch>
            <a:fillRect/>
          </a:stretch>
        </p:blipFill>
        <p:spPr>
          <a:xfrm>
            <a:off x="678019" y="1383294"/>
            <a:ext cx="8254313" cy="4658068"/>
          </a:xfrm>
        </p:spPr>
      </p:pic>
      <p:sp>
        <p:nvSpPr>
          <p:cNvPr id="4" name="Footer Placeholder 3">
            <a:extLst>
              <a:ext uri="{FF2B5EF4-FFF2-40B4-BE49-F238E27FC236}">
                <a16:creationId xmlns="" xmlns:a16="http://schemas.microsoft.com/office/drawing/2014/main" id="{28528E27-4E29-49C5-ADE9-95FD50D30F1A}"/>
              </a:ext>
            </a:extLst>
          </p:cNvPr>
          <p:cNvSpPr>
            <a:spLocks noGrp="1"/>
          </p:cNvSpPr>
          <p:nvPr>
            <p:ph type="ftr" sz="quarter" idx="11"/>
          </p:nvPr>
        </p:nvSpPr>
        <p:spPr/>
        <p:txBody>
          <a:bodyPr/>
          <a:lstStyle/>
          <a:p>
            <a:r>
              <a:rPr lang="en-US" dirty="0"/>
              <a:t>Balancing Ball</a:t>
            </a:r>
          </a:p>
        </p:txBody>
      </p:sp>
      <p:sp>
        <p:nvSpPr>
          <p:cNvPr id="5" name="Slide Number Placeholder 4">
            <a:extLst>
              <a:ext uri="{FF2B5EF4-FFF2-40B4-BE49-F238E27FC236}">
                <a16:creationId xmlns="" xmlns:a16="http://schemas.microsoft.com/office/drawing/2014/main" id="{DD5C2E67-F41F-4297-A5D6-00822E25F1F9}"/>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459403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Technical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a:xfrm>
            <a:off x="677334" y="1488613"/>
            <a:ext cx="8596668" cy="3880773"/>
          </a:xfrm>
        </p:spPr>
        <p:txBody>
          <a:bodyPr>
            <a:normAutofit fontScale="92500" lnSpcReduction="20000"/>
          </a:bodyPr>
          <a:lstStyle/>
          <a:p>
            <a:r>
              <a:rPr lang="en-US"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05 – Art Tools</a:t>
            </a:r>
          </a:p>
          <a:p>
            <a:r>
              <a:rPr lang="en-IN" sz="2000" dirty="0"/>
              <a:t>5.2 Photoshop</a:t>
            </a:r>
          </a:p>
          <a:p>
            <a:pPr lvl="1"/>
            <a:r>
              <a:rPr lang="en-IN" sz="1800" dirty="0"/>
              <a:t>5.2.1</a:t>
            </a:r>
            <a:r>
              <a:rPr lang="en-IN" dirty="0"/>
              <a:t> </a:t>
            </a:r>
            <a:r>
              <a:rPr lang="en-IN" sz="1800" b="1" dirty="0"/>
              <a:t>Version:</a:t>
            </a:r>
            <a:r>
              <a:rPr lang="en-IN" dirty="0"/>
              <a:t> </a:t>
            </a:r>
            <a:r>
              <a:rPr lang="en-IN" sz="1800" dirty="0"/>
              <a:t>CS6</a:t>
            </a:r>
            <a:endParaRPr lang="en-IN" dirty="0"/>
          </a:p>
          <a:p>
            <a:pPr lvl="1"/>
            <a:r>
              <a:rPr lang="en-IN" sz="2000" dirty="0"/>
              <a:t>5.2.2 About Photoshop</a:t>
            </a:r>
          </a:p>
          <a:p>
            <a:pPr lvl="2"/>
            <a:r>
              <a:rPr lang="en-IN" sz="1700" dirty="0"/>
              <a:t>Allows user to manipulate and create images using a variety of tools</a:t>
            </a:r>
            <a:r>
              <a:rPr lang="en-IN" sz="1300" dirty="0"/>
              <a:t>: </a:t>
            </a:r>
            <a:r>
              <a:rPr lang="en-IN" sz="1700" dirty="0"/>
              <a:t>Brush tool, Fill tool, Clone stamping, 3D object rotation</a:t>
            </a:r>
            <a:endParaRPr lang="en-IN" sz="1300" dirty="0"/>
          </a:p>
          <a:p>
            <a:pPr lvl="2"/>
            <a:r>
              <a:rPr lang="en-IN" sz="1700" dirty="0"/>
              <a:t>Supports transparent images, custom size canvas</a:t>
            </a:r>
            <a:endParaRPr lang="en-IN" sz="1300" dirty="0"/>
          </a:p>
          <a:p>
            <a:pPr lvl="2"/>
            <a:r>
              <a:rPr lang="en-IN" sz="1700" dirty="0"/>
              <a:t>This is beneficial to us as sprites needs to be on transparent background and of fixed pixels in size. We can easily create sprites with the use of Photoshop</a:t>
            </a:r>
            <a:endParaRPr lang="en-IN" sz="1300" dirty="0"/>
          </a:p>
          <a:p>
            <a:pPr lvl="2"/>
            <a:r>
              <a:rPr lang="en-IN" sz="1700" dirty="0"/>
              <a:t>It is also useful for creating texture maps for objects.</a:t>
            </a:r>
            <a:endParaRPr lang="en-IN" sz="1300" dirty="0"/>
          </a:p>
          <a:p>
            <a:pPr lvl="1"/>
            <a:r>
              <a:rPr lang="en-IN" sz="2000" dirty="0"/>
              <a:t>5.2.3 What it will be used for:</a:t>
            </a:r>
          </a:p>
          <a:p>
            <a:pPr lvl="2"/>
            <a:r>
              <a:rPr lang="en-IN" sz="1700" dirty="0"/>
              <a:t>For creating sprites, textures and editing them.</a:t>
            </a:r>
            <a:endParaRPr lang="en-IN" sz="1500" dirty="0"/>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12682235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Technical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a:xfrm>
            <a:off x="677334" y="1488613"/>
            <a:ext cx="8596668" cy="4158425"/>
          </a:xfrm>
        </p:spPr>
        <p:txBody>
          <a:bodyPr>
            <a:normAutofit fontScale="85000" lnSpcReduction="20000"/>
          </a:bodyPr>
          <a:lstStyle/>
          <a:p>
            <a:r>
              <a:rPr lang="en-US"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05 – Art Tools</a:t>
            </a:r>
          </a:p>
          <a:p>
            <a:r>
              <a:rPr lang="en-IN" sz="2000" dirty="0"/>
              <a:t>5.3 L.M.M.S</a:t>
            </a:r>
          </a:p>
          <a:p>
            <a:pPr lvl="1"/>
            <a:r>
              <a:rPr lang="en-IN" sz="1800" dirty="0"/>
              <a:t>5.3.1</a:t>
            </a:r>
            <a:r>
              <a:rPr lang="en-IN" dirty="0"/>
              <a:t> </a:t>
            </a:r>
            <a:r>
              <a:rPr lang="en-IN" sz="1800" b="1" dirty="0"/>
              <a:t>Version:</a:t>
            </a:r>
            <a:r>
              <a:rPr lang="en-IN" dirty="0"/>
              <a:t> </a:t>
            </a:r>
            <a:r>
              <a:rPr lang="en-IN" sz="1800" dirty="0"/>
              <a:t>1.1.3</a:t>
            </a:r>
            <a:endParaRPr lang="en-IN" dirty="0"/>
          </a:p>
          <a:p>
            <a:pPr lvl="1"/>
            <a:r>
              <a:rPr lang="en-IN" sz="2000" dirty="0"/>
              <a:t>5.3.2 About LMMS</a:t>
            </a:r>
          </a:p>
          <a:p>
            <a:pPr lvl="2"/>
            <a:r>
              <a:rPr lang="en-IN" sz="1900" dirty="0"/>
              <a:t>Linux Multimedia Studio is a software for creating Music without musical instruments on your computer.</a:t>
            </a:r>
            <a:endParaRPr lang="en-IN" sz="1600" dirty="0"/>
          </a:p>
          <a:p>
            <a:pPr lvl="2"/>
            <a:r>
              <a:rPr lang="en-IN" sz="1900" dirty="0"/>
              <a:t>It supports all controls that a standard musical instrument has. It has chords of every available device today, making it possible to generate any kind of rhythm.</a:t>
            </a:r>
            <a:endParaRPr lang="en-IN" sz="1600" dirty="0"/>
          </a:p>
          <a:p>
            <a:pPr lvl="2"/>
            <a:r>
              <a:rPr lang="en-IN" sz="1900" dirty="0"/>
              <a:t>It also has a equalizer, separate volume controls, and a frequency manipulator. It supports both mono and stereo output with wide variety of export format support.</a:t>
            </a:r>
            <a:endParaRPr lang="en-IN" sz="1600" dirty="0"/>
          </a:p>
          <a:p>
            <a:pPr lvl="1"/>
            <a:r>
              <a:rPr lang="en-IN" sz="2000" dirty="0"/>
              <a:t>5.3.3 What it will be used for:</a:t>
            </a:r>
          </a:p>
          <a:p>
            <a:pPr lvl="2"/>
            <a:r>
              <a:rPr lang="en-IN" sz="1900" dirty="0"/>
              <a:t>Creating music requires lots of time and patience for creating a quality music. so, we will be only making short sound effects using it.</a:t>
            </a:r>
            <a:endParaRPr lang="en-IN" sz="1500" dirty="0"/>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23384476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Technical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a:xfrm>
            <a:off x="677334" y="1488613"/>
            <a:ext cx="8596668" cy="3880773"/>
          </a:xfrm>
        </p:spPr>
        <p:txBody>
          <a:bodyPr>
            <a:normAutofit/>
          </a:bodyPr>
          <a:lstStyle/>
          <a:p>
            <a:r>
              <a:rPr lang="en-US"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06 – Scene Management</a:t>
            </a:r>
          </a:p>
          <a:p>
            <a:r>
              <a:rPr lang="en-US" sz="2000" dirty="0">
                <a:solidFill>
                  <a:schemeClr val="tx1"/>
                </a:solidFill>
              </a:rPr>
              <a:t>Scene Management is necessary for the efficient rendering and loading of complex scenes as well as smooth gameplay.</a:t>
            </a:r>
          </a:p>
          <a:p>
            <a:r>
              <a:rPr lang="en-US" sz="2000" dirty="0">
                <a:solidFill>
                  <a:schemeClr val="tx1"/>
                </a:solidFill>
              </a:rPr>
              <a:t>We provide scene management by modular level approach and prefabs that also leads to better memory utilization.</a:t>
            </a:r>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18103221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Technical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a:xfrm>
            <a:off x="677334" y="1488613"/>
            <a:ext cx="8596668" cy="3880773"/>
          </a:xfrm>
        </p:spPr>
        <p:txBody>
          <a:bodyPr>
            <a:normAutofit/>
          </a:bodyPr>
          <a:lstStyle/>
          <a:p>
            <a:r>
              <a:rPr lang="en-US"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07 – Collision detection, Physics &amp; Interaction</a:t>
            </a:r>
          </a:p>
          <a:p>
            <a:r>
              <a:rPr lang="en-US" sz="200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7.1 Collision Detection:</a:t>
            </a:r>
          </a:p>
          <a:p>
            <a:pPr lvl="1"/>
            <a:r>
              <a:rPr lang="en-IN" sz="1800" dirty="0"/>
              <a:t>his is where there will need to be detection of the intersection of two or more objects within the game</a:t>
            </a:r>
            <a:endParaRPr lang="en-IN" dirty="0"/>
          </a:p>
          <a:p>
            <a:pPr lvl="1"/>
            <a:r>
              <a:rPr lang="en-IN" sz="1800" dirty="0"/>
              <a:t>Player should not be able to move through objects – rigid bodies.</a:t>
            </a:r>
            <a:endParaRPr lang="en-IN" dirty="0"/>
          </a:p>
          <a:p>
            <a:pPr lvl="1"/>
            <a:r>
              <a:rPr lang="en-IN" sz="1800" dirty="0"/>
              <a:t>Collision detection will be needed for when:</a:t>
            </a:r>
            <a:endParaRPr lang="en-IN" dirty="0"/>
          </a:p>
          <a:p>
            <a:pPr lvl="2">
              <a:buFont typeface="Wingdings" panose="05000000000000000000" pitchFamily="2" charset="2"/>
              <a:buChar char="§"/>
            </a:pPr>
            <a:r>
              <a:rPr lang="en-IN" sz="1600" dirty="0"/>
              <a:t>Player and obstacle collide (I.e. Ground itself, bridges, checkpoints etc.)</a:t>
            </a:r>
            <a:endParaRPr lang="en-IN" dirty="0"/>
          </a:p>
          <a:p>
            <a:pPr lvl="2">
              <a:buFont typeface="Wingdings" panose="05000000000000000000" pitchFamily="2" charset="2"/>
              <a:buChar char="§"/>
            </a:pPr>
            <a:r>
              <a:rPr lang="en-IN" sz="1600" dirty="0"/>
              <a:t>Opening Treasure chests</a:t>
            </a:r>
            <a:endParaRPr lang="en-IN" dirty="0"/>
          </a:p>
          <a:p>
            <a:pPr lvl="2">
              <a:buFont typeface="Wingdings" panose="05000000000000000000" pitchFamily="2" charset="2"/>
              <a:buChar char="§"/>
            </a:pPr>
            <a:r>
              <a:rPr lang="en-IN" sz="1600" dirty="0"/>
              <a:t>Wind Force</a:t>
            </a:r>
            <a:endParaRPr lang="en-IN" dirty="0"/>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11070201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Technical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a:xfrm>
            <a:off x="677334" y="1488613"/>
            <a:ext cx="8596668" cy="3880773"/>
          </a:xfrm>
        </p:spPr>
        <p:txBody>
          <a:bodyPr>
            <a:normAutofit/>
          </a:bodyPr>
          <a:lstStyle/>
          <a:p>
            <a:r>
              <a:rPr lang="en-US"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07 – Collision detection, Physics &amp; Interaction</a:t>
            </a:r>
          </a:p>
          <a:p>
            <a:r>
              <a:rPr lang="en-US" sz="200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7.2 Physics:</a:t>
            </a:r>
          </a:p>
          <a:p>
            <a:pPr lvl="1"/>
            <a:r>
              <a:rPr lang="en-IN" sz="1800" dirty="0"/>
              <a:t>This is the component what makes game to follow the real-life principles and allows to add things such as Rigid Body to add mass, friction and gravity scale to the player.</a:t>
            </a:r>
          </a:p>
          <a:p>
            <a:pPr lvl="1"/>
            <a:r>
              <a:rPr lang="en-IN" sz="1800" dirty="0"/>
              <a:t>Physics is needed for pushing objects as well as smashing objects. As well as moving the player.</a:t>
            </a:r>
          </a:p>
          <a:p>
            <a:pPr lvl="1"/>
            <a:r>
              <a:rPr lang="en-IN" sz="1800" dirty="0"/>
              <a:t>Unity comes with a preinstalled physics support which makes it easy for us to implement physics with minimum efforts.</a:t>
            </a:r>
          </a:p>
          <a:p>
            <a:endParaRPr lang="en-US" sz="200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35658672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Technical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a:xfrm>
            <a:off x="677334" y="1488613"/>
            <a:ext cx="8596668" cy="3880773"/>
          </a:xfrm>
        </p:spPr>
        <p:txBody>
          <a:bodyPr>
            <a:normAutofit/>
          </a:bodyPr>
          <a:lstStyle/>
          <a:p>
            <a:r>
              <a:rPr lang="en-US"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07 – Collision detection, Physics &amp; Interaction</a:t>
            </a:r>
          </a:p>
          <a:p>
            <a:r>
              <a:rPr lang="en-US" sz="200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7.3 Interaction:</a:t>
            </a:r>
          </a:p>
          <a:p>
            <a:pPr lvl="1"/>
            <a:r>
              <a:rPr lang="en-IN" sz="1800" dirty="0"/>
              <a:t>This is how the player interact with the game world.</a:t>
            </a:r>
          </a:p>
          <a:p>
            <a:pPr lvl="1"/>
            <a:r>
              <a:rPr lang="en-IN" sz="180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Interactions with object:</a:t>
            </a:r>
          </a:p>
          <a:p>
            <a:pPr lvl="2">
              <a:buFont typeface="Wingdings" panose="05000000000000000000" pitchFamily="2" charset="2"/>
              <a:buChar char="§"/>
            </a:pPr>
            <a:r>
              <a:rPr lang="en-IN" sz="160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Picking up coins, power-ups and lives.</a:t>
            </a:r>
          </a:p>
          <a:p>
            <a:pPr lvl="2">
              <a:buFont typeface="Wingdings" panose="05000000000000000000" pitchFamily="2" charset="2"/>
              <a:buChar char="§"/>
            </a:pPr>
            <a:r>
              <a:rPr lang="en-IN" sz="160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Collecting treasure</a:t>
            </a:r>
          </a:p>
          <a:p>
            <a:pPr lvl="2">
              <a:buFont typeface="Wingdings" panose="05000000000000000000" pitchFamily="2" charset="2"/>
              <a:buChar char="§"/>
            </a:pPr>
            <a:endParaRPr lang="en-IN" sz="160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8 – Artificial Intelligence</a:t>
            </a:r>
            <a:endParaRPr lang="en-IN" sz="12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r>
              <a:rPr lang="en-IN" dirty="0"/>
              <a:t>No initial artificial intelligence support.</a:t>
            </a:r>
            <a:endParaRPr lang="en-IN" sz="1600" dirty="0"/>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2875494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Technical Design Document</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a:xfrm>
            <a:off x="677334" y="1488613"/>
            <a:ext cx="8596668" cy="3880773"/>
          </a:xfrm>
        </p:spPr>
        <p:txBody>
          <a:bodyPr>
            <a:normAutofit/>
          </a:bodyPr>
          <a:lstStyle/>
          <a:p>
            <a:r>
              <a:rPr lang="en-US"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Section 09 – Delivery Platform &amp; Hardware / Software Requirements</a:t>
            </a:r>
          </a:p>
          <a:p>
            <a:endParaRPr lang="en-US" sz="2000" dirty="0">
              <a:solidFill>
                <a:schemeClr val="bg2">
                  <a:lumMod val="40000"/>
                  <a:lumOff val="6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9.1 Delivery Platform</a:t>
            </a:r>
          </a:p>
          <a:p>
            <a:pPr marL="457200" lvl="1" indent="0">
              <a:buNone/>
            </a:pPr>
            <a:r>
              <a:rPr lang="en-US" dirty="0">
                <a:solidFill>
                  <a:schemeClr val="tx1"/>
                </a:solidFill>
                <a:latin typeface="+mj-lt"/>
                <a:ea typeface="Open Sans Light" panose="020B0306030504020204" pitchFamily="34" charset="0"/>
                <a:cs typeface="Open Sans Light" panose="020B0306030504020204" pitchFamily="34" charset="0"/>
              </a:rPr>
              <a:t>	Windows PCs</a:t>
            </a:r>
          </a:p>
          <a:p>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9.2 Minimum System Requirements:</a:t>
            </a:r>
            <a:endParaRPr lang="en-IN"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36</a:t>
            </a:fld>
            <a:endParaRPr lang="en-US" dirty="0"/>
          </a:p>
        </p:txBody>
      </p:sp>
      <p:graphicFrame>
        <p:nvGraphicFramePr>
          <p:cNvPr id="6" name="Table 5">
            <a:extLst>
              <a:ext uri="{FF2B5EF4-FFF2-40B4-BE49-F238E27FC236}">
                <a16:creationId xmlns="" xmlns:a16="http://schemas.microsoft.com/office/drawing/2014/main" id="{255176E6-C1F2-4C19-BE7B-083D99D8B85C}"/>
              </a:ext>
            </a:extLst>
          </p:cNvPr>
          <p:cNvGraphicFramePr>
            <a:graphicFrameLocks noGrp="1"/>
          </p:cNvGraphicFramePr>
          <p:nvPr>
            <p:extLst>
              <p:ext uri="{D42A27DB-BD31-4B8C-83A1-F6EECF244321}">
                <p14:modId xmlns:p14="http://schemas.microsoft.com/office/powerpoint/2010/main" val="1792631166"/>
              </p:ext>
            </p:extLst>
          </p:nvPr>
        </p:nvGraphicFramePr>
        <p:xfrm>
          <a:off x="1423745" y="3992598"/>
          <a:ext cx="7166918" cy="1870005"/>
        </p:xfrm>
        <a:graphic>
          <a:graphicData uri="http://schemas.openxmlformats.org/drawingml/2006/table">
            <a:tbl>
              <a:tblPr bandRow="1">
                <a:tableStyleId>{3C2FFA5D-87B4-456A-9821-1D502468CF0F}</a:tableStyleId>
              </a:tblPr>
              <a:tblGrid>
                <a:gridCol w="3583459">
                  <a:extLst>
                    <a:ext uri="{9D8B030D-6E8A-4147-A177-3AD203B41FA5}">
                      <a16:colId xmlns="" xmlns:a16="http://schemas.microsoft.com/office/drawing/2014/main" val="1161042823"/>
                    </a:ext>
                  </a:extLst>
                </a:gridCol>
                <a:gridCol w="3583459">
                  <a:extLst>
                    <a:ext uri="{9D8B030D-6E8A-4147-A177-3AD203B41FA5}">
                      <a16:colId xmlns="" xmlns:a16="http://schemas.microsoft.com/office/drawing/2014/main" val="887400520"/>
                    </a:ext>
                  </a:extLst>
                </a:gridCol>
              </a:tblGrid>
              <a:tr h="374001">
                <a:tc>
                  <a:txBody>
                    <a:bodyPr/>
                    <a:lstStyle/>
                    <a:p>
                      <a:pPr algn="r"/>
                      <a:r>
                        <a:rPr lang="en-IN" dirty="0"/>
                        <a:t>RAM:</a:t>
                      </a:r>
                    </a:p>
                  </a:txBody>
                  <a:tcPr/>
                </a:tc>
                <a:tc>
                  <a:txBody>
                    <a:bodyPr/>
                    <a:lstStyle/>
                    <a:p>
                      <a:r>
                        <a:rPr lang="en-IN" dirty="0"/>
                        <a:t>1GB</a:t>
                      </a:r>
                    </a:p>
                  </a:txBody>
                  <a:tcPr/>
                </a:tc>
                <a:extLst>
                  <a:ext uri="{0D108BD9-81ED-4DB2-BD59-A6C34878D82A}">
                    <a16:rowId xmlns="" xmlns:a16="http://schemas.microsoft.com/office/drawing/2014/main" val="3632569157"/>
                  </a:ext>
                </a:extLst>
              </a:tr>
              <a:tr h="374001">
                <a:tc>
                  <a:txBody>
                    <a:bodyPr/>
                    <a:lstStyle/>
                    <a:p>
                      <a:pPr algn="r"/>
                      <a:r>
                        <a:rPr lang="en-IN" dirty="0"/>
                        <a:t>Processor:</a:t>
                      </a:r>
                    </a:p>
                  </a:txBody>
                  <a:tcPr/>
                </a:tc>
                <a:tc>
                  <a:txBody>
                    <a:bodyPr/>
                    <a:lstStyle/>
                    <a:p>
                      <a:r>
                        <a:rPr lang="en-IN" dirty="0"/>
                        <a:t>Intel Core 2 Duo</a:t>
                      </a:r>
                    </a:p>
                  </a:txBody>
                  <a:tcPr/>
                </a:tc>
                <a:extLst>
                  <a:ext uri="{0D108BD9-81ED-4DB2-BD59-A6C34878D82A}">
                    <a16:rowId xmlns="" xmlns:a16="http://schemas.microsoft.com/office/drawing/2014/main" val="1885111535"/>
                  </a:ext>
                </a:extLst>
              </a:tr>
              <a:tr h="374001">
                <a:tc>
                  <a:txBody>
                    <a:bodyPr/>
                    <a:lstStyle/>
                    <a:p>
                      <a:pPr algn="r"/>
                      <a:r>
                        <a:rPr lang="en-IN" dirty="0"/>
                        <a:t>Graphics card:</a:t>
                      </a:r>
                    </a:p>
                  </a:txBody>
                  <a:tcPr/>
                </a:tc>
                <a:tc>
                  <a:txBody>
                    <a:bodyPr/>
                    <a:lstStyle/>
                    <a:p>
                      <a:r>
                        <a:rPr lang="en-IN" dirty="0"/>
                        <a:t>Intel HD 520</a:t>
                      </a:r>
                    </a:p>
                  </a:txBody>
                  <a:tcPr/>
                </a:tc>
                <a:extLst>
                  <a:ext uri="{0D108BD9-81ED-4DB2-BD59-A6C34878D82A}">
                    <a16:rowId xmlns="" xmlns:a16="http://schemas.microsoft.com/office/drawing/2014/main" val="3092850409"/>
                  </a:ext>
                </a:extLst>
              </a:tr>
              <a:tr h="374001">
                <a:tc>
                  <a:txBody>
                    <a:bodyPr/>
                    <a:lstStyle/>
                    <a:p>
                      <a:pPr algn="r"/>
                      <a:r>
                        <a:rPr lang="en-IN" dirty="0"/>
                        <a:t>Operating System:</a:t>
                      </a:r>
                    </a:p>
                  </a:txBody>
                  <a:tcPr/>
                </a:tc>
                <a:tc>
                  <a:txBody>
                    <a:bodyPr/>
                    <a:lstStyle/>
                    <a:p>
                      <a:r>
                        <a:rPr lang="en-IN" dirty="0"/>
                        <a:t>Windows XP</a:t>
                      </a:r>
                    </a:p>
                  </a:txBody>
                  <a:tcPr/>
                </a:tc>
                <a:extLst>
                  <a:ext uri="{0D108BD9-81ED-4DB2-BD59-A6C34878D82A}">
                    <a16:rowId xmlns="" xmlns:a16="http://schemas.microsoft.com/office/drawing/2014/main" val="1897342445"/>
                  </a:ext>
                </a:extLst>
              </a:tr>
              <a:tr h="374001">
                <a:tc>
                  <a:txBody>
                    <a:bodyPr/>
                    <a:lstStyle/>
                    <a:p>
                      <a:pPr algn="r"/>
                      <a:r>
                        <a:rPr lang="en-IN" dirty="0"/>
                        <a:t>DirectX</a:t>
                      </a:r>
                    </a:p>
                  </a:txBody>
                  <a:tcPr/>
                </a:tc>
                <a:tc>
                  <a:txBody>
                    <a:bodyPr/>
                    <a:lstStyle/>
                    <a:p>
                      <a:r>
                        <a:rPr lang="en-IN" dirty="0"/>
                        <a:t>DirectX 10</a:t>
                      </a:r>
                    </a:p>
                  </a:txBody>
                  <a:tcPr/>
                </a:tc>
                <a:extLst>
                  <a:ext uri="{0D108BD9-81ED-4DB2-BD59-A6C34878D82A}">
                    <a16:rowId xmlns="" xmlns:a16="http://schemas.microsoft.com/office/drawing/2014/main" val="42601847"/>
                  </a:ext>
                </a:extLst>
              </a:tr>
            </a:tbl>
          </a:graphicData>
        </a:graphic>
      </p:graphicFrame>
    </p:spTree>
    <p:extLst>
      <p:ext uri="{BB962C8B-B14F-4D97-AF65-F5344CB8AC3E}">
        <p14:creationId xmlns:p14="http://schemas.microsoft.com/office/powerpoint/2010/main" val="23407843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Queries:</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a:xfrm>
            <a:off x="677334" y="1488613"/>
            <a:ext cx="8596668" cy="3880773"/>
          </a:xfrm>
        </p:spPr>
        <p:txBody>
          <a:bodyPr>
            <a:normAutofit/>
          </a:bodyPr>
          <a:lstStyle/>
          <a:p>
            <a:r>
              <a:rPr lang="en-US" sz="2400" dirty="0">
                <a:solidFill>
                  <a:schemeClr val="bg2">
                    <a:lumMod val="40000"/>
                    <a:lumOff val="60000"/>
                  </a:schemeClr>
                </a:solidFill>
                <a:latin typeface="Century Gothic" panose="020B0502020202020204" pitchFamily="34" charset="0"/>
                <a:ea typeface="Open Sans Extrabold" panose="020B0906030804020204" pitchFamily="34" charset="0"/>
                <a:cs typeface="Open Sans Extrabold" panose="020B0906030804020204" pitchFamily="34" charset="0"/>
              </a:rPr>
              <a:t>How the Complexity of level increases ?</a:t>
            </a:r>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8" name="Picture 7">
            <a:extLst>
              <a:ext uri="{FF2B5EF4-FFF2-40B4-BE49-F238E27FC236}">
                <a16:creationId xmlns="" xmlns:a16="http://schemas.microsoft.com/office/drawing/2014/main" id="{4EFBAF6D-85DF-421C-8F81-6E892DE9E79D}"/>
              </a:ext>
            </a:extLst>
          </p:cNvPr>
          <p:cNvPicPr>
            <a:picLocks noChangeAspect="1"/>
          </p:cNvPicPr>
          <p:nvPr/>
        </p:nvPicPr>
        <p:blipFill>
          <a:blip r:embed="rId2"/>
          <a:stretch>
            <a:fillRect/>
          </a:stretch>
        </p:blipFill>
        <p:spPr>
          <a:xfrm>
            <a:off x="5832389" y="2224216"/>
            <a:ext cx="5981014" cy="4324435"/>
          </a:xfrm>
          <a:prstGeom prst="rect">
            <a:avLst/>
          </a:prstGeom>
        </p:spPr>
      </p:pic>
      <p:pic>
        <p:nvPicPr>
          <p:cNvPr id="10" name="Picture 9">
            <a:extLst>
              <a:ext uri="{FF2B5EF4-FFF2-40B4-BE49-F238E27FC236}">
                <a16:creationId xmlns="" xmlns:a16="http://schemas.microsoft.com/office/drawing/2014/main" id="{8C249A97-563F-4AC1-89F3-A759E3F7DC40}"/>
              </a:ext>
            </a:extLst>
          </p:cNvPr>
          <p:cNvPicPr>
            <a:picLocks noChangeAspect="1"/>
          </p:cNvPicPr>
          <p:nvPr/>
        </p:nvPicPr>
        <p:blipFill>
          <a:blip r:embed="rId3"/>
          <a:stretch>
            <a:fillRect/>
          </a:stretch>
        </p:blipFill>
        <p:spPr>
          <a:xfrm>
            <a:off x="167030" y="2224216"/>
            <a:ext cx="5397395" cy="4324435"/>
          </a:xfrm>
          <a:prstGeom prst="rect">
            <a:avLst/>
          </a:prstGeom>
        </p:spPr>
      </p:pic>
    </p:spTree>
    <p:extLst>
      <p:ext uri="{BB962C8B-B14F-4D97-AF65-F5344CB8AC3E}">
        <p14:creationId xmlns:p14="http://schemas.microsoft.com/office/powerpoint/2010/main" val="33046454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4B779-25C6-4983-8871-ADCAFBF6C252}"/>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Queries:</a:t>
            </a:r>
          </a:p>
        </p:txBody>
      </p:sp>
      <p:sp>
        <p:nvSpPr>
          <p:cNvPr id="3" name="Content Placeholder 2">
            <a:extLst>
              <a:ext uri="{FF2B5EF4-FFF2-40B4-BE49-F238E27FC236}">
                <a16:creationId xmlns="" xmlns:a16="http://schemas.microsoft.com/office/drawing/2014/main" id="{F6B51570-9834-4D97-9163-5583A1E0C818}"/>
              </a:ext>
            </a:extLst>
          </p:cNvPr>
          <p:cNvSpPr>
            <a:spLocks noGrp="1"/>
          </p:cNvSpPr>
          <p:nvPr>
            <p:ph idx="1"/>
          </p:nvPr>
        </p:nvSpPr>
        <p:spPr>
          <a:xfrm>
            <a:off x="677334" y="1488613"/>
            <a:ext cx="8596668" cy="3880773"/>
          </a:xfrm>
        </p:spPr>
        <p:txBody>
          <a:bodyPr>
            <a:normAutofit/>
          </a:bodyPr>
          <a:lstStyle/>
          <a:p>
            <a:r>
              <a:rPr lang="en-IN" sz="2400" dirty="0">
                <a:latin typeface="Century Gothic" panose="020B0502020202020204" pitchFamily="34" charset="0"/>
              </a:rPr>
              <a:t>How and in which form the data will be stored ?</a:t>
            </a:r>
          </a:p>
          <a:p>
            <a:endParaRPr lang="en-IN" sz="2400" dirty="0">
              <a:latin typeface="Century Gothic" panose="020B0502020202020204" pitchFamily="34" charset="0"/>
            </a:endParaRPr>
          </a:p>
          <a:p>
            <a:r>
              <a:rPr lang="en-IN" sz="2000" dirty="0">
                <a:latin typeface="+mj-lt"/>
              </a:rPr>
              <a:t>Game Data is stored in .</a:t>
            </a:r>
            <a:r>
              <a:rPr lang="en-IN" sz="2000" dirty="0" err="1">
                <a:latin typeface="+mj-lt"/>
              </a:rPr>
              <a:t>dat</a:t>
            </a:r>
            <a:r>
              <a:rPr lang="en-IN" sz="2000" dirty="0">
                <a:latin typeface="+mj-lt"/>
              </a:rPr>
              <a:t> file format</a:t>
            </a:r>
          </a:p>
          <a:p>
            <a:r>
              <a:rPr lang="en-IN" sz="2000" dirty="0">
                <a:latin typeface="+mj-lt"/>
              </a:rPr>
              <a:t>Stored at </a:t>
            </a:r>
            <a:r>
              <a:rPr lang="en-IN" sz="2000" dirty="0">
                <a:solidFill>
                  <a:schemeClr val="bg2">
                    <a:lumMod val="20000"/>
                    <a:lumOff val="80000"/>
                  </a:schemeClr>
                </a:solidFill>
                <a:latin typeface="Gabriela" panose="00000500000000000000" pitchFamily="2" charset="0"/>
                <a:cs typeface="Arial" panose="020B0604020202020204" pitchFamily="34" charset="0"/>
              </a:rPr>
              <a:t>%</a:t>
            </a:r>
            <a:r>
              <a:rPr lang="en-IN" sz="2000" dirty="0" err="1">
                <a:solidFill>
                  <a:schemeClr val="bg2">
                    <a:lumMod val="20000"/>
                    <a:lumOff val="80000"/>
                  </a:schemeClr>
                </a:solidFill>
                <a:latin typeface="Gabriela" panose="00000500000000000000" pitchFamily="2" charset="0"/>
                <a:cs typeface="Arial" panose="020B0604020202020204" pitchFamily="34" charset="0"/>
              </a:rPr>
              <a:t>UserProfile</a:t>
            </a:r>
            <a:r>
              <a:rPr lang="en-IN" sz="2000" dirty="0">
                <a:solidFill>
                  <a:schemeClr val="bg2">
                    <a:lumMod val="20000"/>
                    <a:lumOff val="80000"/>
                  </a:schemeClr>
                </a:solidFill>
                <a:latin typeface="Gabriela" panose="00000500000000000000" pitchFamily="2" charset="0"/>
                <a:cs typeface="Arial" panose="020B0604020202020204" pitchFamily="34" charset="0"/>
              </a:rPr>
              <a:t>%/</a:t>
            </a:r>
            <a:r>
              <a:rPr lang="en-IN" sz="2000" dirty="0" err="1">
                <a:solidFill>
                  <a:schemeClr val="bg2">
                    <a:lumMod val="20000"/>
                    <a:lumOff val="80000"/>
                  </a:schemeClr>
                </a:solidFill>
                <a:latin typeface="Gabriela" panose="00000500000000000000" pitchFamily="2" charset="0"/>
                <a:cs typeface="Arial" panose="020B0604020202020204" pitchFamily="34" charset="0"/>
              </a:rPr>
              <a:t>AppData</a:t>
            </a:r>
            <a:r>
              <a:rPr lang="en-IN" sz="2000" dirty="0">
                <a:solidFill>
                  <a:schemeClr val="bg2">
                    <a:lumMod val="20000"/>
                    <a:lumOff val="80000"/>
                  </a:schemeClr>
                </a:solidFill>
                <a:latin typeface="Gabriela" panose="00000500000000000000" pitchFamily="2" charset="0"/>
                <a:cs typeface="Arial" panose="020B0604020202020204" pitchFamily="34" charset="0"/>
              </a:rPr>
              <a:t>/Local/Packages/</a:t>
            </a:r>
            <a:r>
              <a:rPr lang="en-IN" sz="2000" dirty="0" err="1">
                <a:solidFill>
                  <a:schemeClr val="bg2">
                    <a:lumMod val="20000"/>
                    <a:lumOff val="80000"/>
                  </a:schemeClr>
                </a:solidFill>
                <a:latin typeface="Gabriela" panose="00000500000000000000" pitchFamily="2" charset="0"/>
                <a:cs typeface="Arial" panose="020B0604020202020204" pitchFamily="34" charset="0"/>
              </a:rPr>
              <a:t>PackageName</a:t>
            </a:r>
            <a:r>
              <a:rPr lang="en-IN" sz="2000" dirty="0">
                <a:solidFill>
                  <a:schemeClr val="bg2">
                    <a:lumMod val="20000"/>
                    <a:lumOff val="80000"/>
                  </a:schemeClr>
                </a:solidFill>
                <a:latin typeface="Gabriela" panose="00000500000000000000" pitchFamily="2" charset="0"/>
                <a:cs typeface="Arial" panose="020B0604020202020204" pitchFamily="34" charset="0"/>
              </a:rPr>
              <a:t>/ </a:t>
            </a:r>
            <a:r>
              <a:rPr lang="en-IN" sz="2000" dirty="0">
                <a:latin typeface="+mj-lt"/>
              </a:rPr>
              <a:t>(On windows, By default for all data)</a:t>
            </a:r>
          </a:p>
          <a:p>
            <a:r>
              <a:rPr lang="en-IN" sz="2000" dirty="0">
                <a:latin typeface="+mj-lt"/>
              </a:rPr>
              <a:t>The last scene(level), points and other information will be stored in form of binary data In our case.</a:t>
            </a:r>
          </a:p>
        </p:txBody>
      </p:sp>
      <p:sp>
        <p:nvSpPr>
          <p:cNvPr id="4" name="Footer Placeholder 3">
            <a:extLst>
              <a:ext uri="{FF2B5EF4-FFF2-40B4-BE49-F238E27FC236}">
                <a16:creationId xmlns="" xmlns:a16="http://schemas.microsoft.com/office/drawing/2014/main" id="{07D3C26F-127A-4BB7-AFD1-F445CD54B0C1}"/>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808A3FD1-7608-494E-BE49-28ED29E710C0}"/>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805554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CD5A52-FC64-47B9-89E8-97E80F22E9CC}"/>
              </a:ext>
            </a:extLst>
          </p:cNvPr>
          <p:cNvSpPr>
            <a:spLocks noGrp="1"/>
          </p:cNvSpPr>
          <p:nvPr>
            <p:ph type="title"/>
          </p:nvPr>
        </p:nvSpPr>
        <p:spPr>
          <a:xfrm>
            <a:off x="3033341" y="1878914"/>
            <a:ext cx="4318929" cy="1320800"/>
          </a:xfrm>
        </p:spPr>
        <p:txBody>
          <a:bodyPr/>
          <a:lstStyle/>
          <a:p>
            <a:pPr algn="ctr"/>
            <a:r>
              <a:rPr lang="en-IN" dirty="0">
                <a:latin typeface="Poiret One" panose="02000000000000000000" pitchFamily="2" charset="0"/>
                <a:ea typeface="Open Sans Light" panose="020B0306030504020204" pitchFamily="34" charset="0"/>
                <a:cs typeface="Open Sans Light" panose="020B0306030504020204" pitchFamily="34" charset="0"/>
              </a:rPr>
              <a:t>How much we have done till now</a:t>
            </a:r>
          </a:p>
        </p:txBody>
      </p:sp>
      <p:sp>
        <p:nvSpPr>
          <p:cNvPr id="4" name="Footer Placeholder 3">
            <a:extLst>
              <a:ext uri="{FF2B5EF4-FFF2-40B4-BE49-F238E27FC236}">
                <a16:creationId xmlns="" xmlns:a16="http://schemas.microsoft.com/office/drawing/2014/main" id="{B7F7B625-C35A-4F2C-A0E1-3B52D6E4E5A0}"/>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FC8358C8-3E71-4414-960E-F6E6E2AF9805}"/>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
        <p:nvSpPr>
          <p:cNvPr id="6" name="Title 1">
            <a:extLst>
              <a:ext uri="{FF2B5EF4-FFF2-40B4-BE49-F238E27FC236}">
                <a16:creationId xmlns="" xmlns:a16="http://schemas.microsoft.com/office/drawing/2014/main" id="{E3DAEEF5-D8BC-4905-B920-9D2561CFCBA3}"/>
              </a:ext>
            </a:extLst>
          </p:cNvPr>
          <p:cNvSpPr txBox="1">
            <a:spLocks/>
          </p:cNvSpPr>
          <p:nvPr/>
        </p:nvSpPr>
        <p:spPr>
          <a:xfrm>
            <a:off x="3025102" y="3242281"/>
            <a:ext cx="4318929"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dirty="0">
                <a:solidFill>
                  <a:schemeClr val="tx1"/>
                </a:solidFill>
                <a:latin typeface="Poiret One" panose="02000000000000000000" pitchFamily="2" charset="0"/>
                <a:ea typeface="Open Sans Light" panose="020B0306030504020204" pitchFamily="34" charset="0"/>
                <a:cs typeface="Open Sans Light" panose="020B0306030504020204" pitchFamily="34" charset="0"/>
              </a:rPr>
              <a:t>(</a:t>
            </a:r>
            <a:r>
              <a:rPr lang="en-IN" dirty="0">
                <a:solidFill>
                  <a:schemeClr val="tx1"/>
                </a:solidFill>
                <a:latin typeface="Poiret One" panose="02000000000000000000" pitchFamily="2" charset="0"/>
                <a:ea typeface="Open Sans Light" panose="020B0306030504020204" pitchFamily="34" charset="0"/>
                <a:cs typeface="Open Sans Light" panose="020B0306030504020204" pitchFamily="34" charset="0"/>
                <a:hlinkClick r:id="rId2" action="ppaction://hlinkfile">
                  <a:extLst>
                    <a:ext uri="{A12FA001-AC4F-418D-AE19-62706E023703}">
                      <ahyp:hlinkClr xmlns="" xmlns:ahyp="http://schemas.microsoft.com/office/drawing/2018/hyperlinkcolor" val="tx"/>
                    </a:ext>
                  </a:extLst>
                </a:hlinkClick>
              </a:rPr>
              <a:t>Demo</a:t>
            </a:r>
            <a:r>
              <a:rPr lang="en-IN" dirty="0">
                <a:solidFill>
                  <a:schemeClr val="tx1"/>
                </a:solidFill>
                <a:latin typeface="Poiret One" panose="02000000000000000000" pitchFamily="2" charset="0"/>
                <a:ea typeface="Open Sans Light" panose="020B0306030504020204" pitchFamily="34" charset="0"/>
                <a:cs typeface="Open Sans Light" panose="020B0306030504020204" pitchFamily="34" charset="0"/>
              </a:rPr>
              <a:t>)</a:t>
            </a:r>
          </a:p>
        </p:txBody>
      </p:sp>
    </p:spTree>
    <p:extLst>
      <p:ext uri="{BB962C8B-B14F-4D97-AF65-F5344CB8AC3E}">
        <p14:creationId xmlns:p14="http://schemas.microsoft.com/office/powerpoint/2010/main" val="12578142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337A89-C8F6-4DEC-A74E-E461DEB13BEF}"/>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Before Starting</a:t>
            </a:r>
          </a:p>
        </p:txBody>
      </p:sp>
      <p:sp>
        <p:nvSpPr>
          <p:cNvPr id="6" name="Content Placeholder 5">
            <a:extLst>
              <a:ext uri="{FF2B5EF4-FFF2-40B4-BE49-F238E27FC236}">
                <a16:creationId xmlns="" xmlns:a16="http://schemas.microsoft.com/office/drawing/2014/main" id="{6D35C6CA-F421-4B7D-9A2F-1D4EC69047C9}"/>
              </a:ext>
            </a:extLst>
          </p:cNvPr>
          <p:cNvSpPr>
            <a:spLocks noGrp="1"/>
          </p:cNvSpPr>
          <p:nvPr>
            <p:ph idx="1"/>
          </p:nvPr>
        </p:nvSpPr>
        <p:spPr/>
        <p:txBody>
          <a:bodyPr>
            <a:normAutofit/>
          </a:bodyPr>
          <a:lstStyle/>
          <a:p>
            <a:r>
              <a:rPr lang="en-IN" sz="2400" dirty="0"/>
              <a:t>You might be knowing most of persons displayed in picture.</a:t>
            </a:r>
          </a:p>
          <a:p>
            <a:r>
              <a:rPr lang="en-IN" sz="2400" dirty="0"/>
              <a:t>India is an emerging superpower,  supplies a large amount of brain resource and Indians are excellent in every field, spread across the world.</a:t>
            </a:r>
          </a:p>
          <a:p>
            <a:r>
              <a:rPr lang="en-IN" sz="2400" dirty="0"/>
              <a:t>But still, there are some fields in which India needs to get developed.</a:t>
            </a:r>
          </a:p>
          <a:p>
            <a:r>
              <a:rPr lang="en-IN" sz="2400" dirty="0"/>
              <a:t>One of that field is Game Development.</a:t>
            </a:r>
          </a:p>
        </p:txBody>
      </p:sp>
      <p:sp>
        <p:nvSpPr>
          <p:cNvPr id="4" name="Footer Placeholder 3">
            <a:extLst>
              <a:ext uri="{FF2B5EF4-FFF2-40B4-BE49-F238E27FC236}">
                <a16:creationId xmlns="" xmlns:a16="http://schemas.microsoft.com/office/drawing/2014/main" id="{28528E27-4E29-49C5-ADE9-95FD50D30F1A}"/>
              </a:ext>
            </a:extLst>
          </p:cNvPr>
          <p:cNvSpPr>
            <a:spLocks noGrp="1"/>
          </p:cNvSpPr>
          <p:nvPr>
            <p:ph type="ftr" sz="quarter" idx="11"/>
          </p:nvPr>
        </p:nvSpPr>
        <p:spPr/>
        <p:txBody>
          <a:bodyPr/>
          <a:lstStyle/>
          <a:p>
            <a:r>
              <a:rPr lang="en-US" dirty="0"/>
              <a:t>Balancing Ball</a:t>
            </a:r>
          </a:p>
        </p:txBody>
      </p:sp>
      <p:sp>
        <p:nvSpPr>
          <p:cNvPr id="5" name="Slide Number Placeholder 4">
            <a:extLst>
              <a:ext uri="{FF2B5EF4-FFF2-40B4-BE49-F238E27FC236}">
                <a16:creationId xmlns="" xmlns:a16="http://schemas.microsoft.com/office/drawing/2014/main" id="{DD5C2E67-F41F-4297-A5D6-00822E25F1F9}"/>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8930834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E6D069-875A-4F80-A0FB-BA15AE4D1E8F}"/>
              </a:ext>
            </a:extLst>
          </p:cNvPr>
          <p:cNvSpPr>
            <a:spLocks noGrp="1"/>
          </p:cNvSpPr>
          <p:nvPr>
            <p:ph type="title"/>
          </p:nvPr>
        </p:nvSpPr>
        <p:spPr>
          <a:xfrm>
            <a:off x="3826140" y="2946057"/>
            <a:ext cx="3557817" cy="965886"/>
          </a:xfrm>
        </p:spPr>
        <p:txBody>
          <a:bodyPr>
            <a:noAutofit/>
          </a:bodyPr>
          <a:lstStyle/>
          <a:p>
            <a:r>
              <a:rPr lang="en-IN" sz="4800" dirty="0">
                <a:latin typeface="Poiret One" panose="02000000000000000000" pitchFamily="2" charset="0"/>
                <a:ea typeface="Open Sans Light" panose="020B0306030504020204" pitchFamily="34" charset="0"/>
                <a:cs typeface="Open Sans Light" panose="020B0306030504020204" pitchFamily="34" charset="0"/>
              </a:rPr>
              <a:t>Thank You</a:t>
            </a:r>
          </a:p>
        </p:txBody>
      </p:sp>
      <p:sp>
        <p:nvSpPr>
          <p:cNvPr id="4" name="Footer Placeholder 3">
            <a:extLst>
              <a:ext uri="{FF2B5EF4-FFF2-40B4-BE49-F238E27FC236}">
                <a16:creationId xmlns="" xmlns:a16="http://schemas.microsoft.com/office/drawing/2014/main" id="{F7B040E9-19A8-4F3B-B524-42088B0B68B0}"/>
              </a:ext>
            </a:extLst>
          </p:cNvPr>
          <p:cNvSpPr>
            <a:spLocks noGrp="1"/>
          </p:cNvSpPr>
          <p:nvPr>
            <p:ph type="ftr" sz="quarter" idx="11"/>
          </p:nvPr>
        </p:nvSpPr>
        <p:spPr/>
        <p:txBody>
          <a:bodyPr/>
          <a:lstStyle/>
          <a:p>
            <a:r>
              <a:rPr lang="en-US"/>
              <a:t>Balancing Ball</a:t>
            </a:r>
            <a:endParaRPr lang="en-US" dirty="0"/>
          </a:p>
        </p:txBody>
      </p:sp>
      <p:sp>
        <p:nvSpPr>
          <p:cNvPr id="5" name="Slide Number Placeholder 4">
            <a:extLst>
              <a:ext uri="{FF2B5EF4-FFF2-40B4-BE49-F238E27FC236}">
                <a16:creationId xmlns="" xmlns:a16="http://schemas.microsoft.com/office/drawing/2014/main" id="{ADF84F6F-FB0B-41C3-8527-C5950A831731}"/>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325345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337A89-C8F6-4DEC-A74E-E461DEB13BEF}"/>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Before Starting</a:t>
            </a:r>
          </a:p>
        </p:txBody>
      </p:sp>
      <p:sp>
        <p:nvSpPr>
          <p:cNvPr id="6" name="Content Placeholder 5">
            <a:extLst>
              <a:ext uri="{FF2B5EF4-FFF2-40B4-BE49-F238E27FC236}">
                <a16:creationId xmlns="" xmlns:a16="http://schemas.microsoft.com/office/drawing/2014/main" id="{6D35C6CA-F421-4B7D-9A2F-1D4EC69047C9}"/>
              </a:ext>
            </a:extLst>
          </p:cNvPr>
          <p:cNvSpPr>
            <a:spLocks noGrp="1"/>
          </p:cNvSpPr>
          <p:nvPr>
            <p:ph idx="1"/>
          </p:nvPr>
        </p:nvSpPr>
        <p:spPr>
          <a:xfrm>
            <a:off x="677334" y="1680519"/>
            <a:ext cx="8596668" cy="4360843"/>
          </a:xfrm>
        </p:spPr>
        <p:txBody>
          <a:bodyPr>
            <a:normAutofit/>
          </a:bodyPr>
          <a:lstStyle/>
          <a:p>
            <a:pPr marL="0" indent="0">
              <a:buNone/>
            </a:pPr>
            <a:endParaRPr lang="en-IN" sz="2400" dirty="0"/>
          </a:p>
        </p:txBody>
      </p:sp>
      <p:sp>
        <p:nvSpPr>
          <p:cNvPr id="4" name="Footer Placeholder 3">
            <a:extLst>
              <a:ext uri="{FF2B5EF4-FFF2-40B4-BE49-F238E27FC236}">
                <a16:creationId xmlns="" xmlns:a16="http://schemas.microsoft.com/office/drawing/2014/main" id="{28528E27-4E29-49C5-ADE9-95FD50D30F1A}"/>
              </a:ext>
            </a:extLst>
          </p:cNvPr>
          <p:cNvSpPr>
            <a:spLocks noGrp="1"/>
          </p:cNvSpPr>
          <p:nvPr>
            <p:ph type="ftr" sz="quarter" idx="11"/>
          </p:nvPr>
        </p:nvSpPr>
        <p:spPr/>
        <p:txBody>
          <a:bodyPr/>
          <a:lstStyle/>
          <a:p>
            <a:r>
              <a:rPr lang="en-US" dirty="0"/>
              <a:t>Balancing Ball</a:t>
            </a:r>
          </a:p>
        </p:txBody>
      </p:sp>
      <p:sp>
        <p:nvSpPr>
          <p:cNvPr id="5" name="Slide Number Placeholder 4">
            <a:extLst>
              <a:ext uri="{FF2B5EF4-FFF2-40B4-BE49-F238E27FC236}">
                <a16:creationId xmlns="" xmlns:a16="http://schemas.microsoft.com/office/drawing/2014/main" id="{DD5C2E67-F41F-4297-A5D6-00822E25F1F9}"/>
              </a:ext>
            </a:extLst>
          </p:cNvPr>
          <p:cNvSpPr>
            <a:spLocks noGrp="1"/>
          </p:cNvSpPr>
          <p:nvPr>
            <p:ph type="sldNum" sz="quarter" idx="12"/>
          </p:nvPr>
        </p:nvSpPr>
        <p:spPr/>
        <p:txBody>
          <a:bodyPr/>
          <a:lstStyle/>
          <a:p>
            <a:fld id="{D57F1E4F-1CFF-5643-939E-217C01CDF565}" type="slidenum">
              <a:rPr lang="en-US" smtClean="0"/>
              <a:pPr/>
              <a:t>5</a:t>
            </a:fld>
            <a:endParaRPr lang="en-US" dirty="0"/>
          </a:p>
        </p:txBody>
      </p:sp>
      <p:graphicFrame>
        <p:nvGraphicFramePr>
          <p:cNvPr id="13" name="Chart 12">
            <a:extLst>
              <a:ext uri="{FF2B5EF4-FFF2-40B4-BE49-F238E27FC236}">
                <a16:creationId xmlns="" xmlns:a16="http://schemas.microsoft.com/office/drawing/2014/main" id="{E0D5F317-34F3-4640-A7F5-0D3271FF0ED9}"/>
              </a:ext>
            </a:extLst>
          </p:cNvPr>
          <p:cNvGraphicFramePr/>
          <p:nvPr>
            <p:extLst>
              <p:ext uri="{D42A27DB-BD31-4B8C-83A1-F6EECF244321}">
                <p14:modId xmlns:p14="http://schemas.microsoft.com/office/powerpoint/2010/main" val="1025317971"/>
              </p:ext>
            </p:extLst>
          </p:nvPr>
        </p:nvGraphicFramePr>
        <p:xfrm>
          <a:off x="1206073" y="1320756"/>
          <a:ext cx="7648401" cy="490316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300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337A89-C8F6-4DEC-A74E-E461DEB13BEF}"/>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Goal</a:t>
            </a:r>
          </a:p>
        </p:txBody>
      </p:sp>
      <p:sp>
        <p:nvSpPr>
          <p:cNvPr id="3" name="Content Placeholder 2">
            <a:extLst>
              <a:ext uri="{FF2B5EF4-FFF2-40B4-BE49-F238E27FC236}">
                <a16:creationId xmlns="" xmlns:a16="http://schemas.microsoft.com/office/drawing/2014/main" id="{94737095-9FE1-4A28-BA3A-89E40D6BDBF4}"/>
              </a:ext>
            </a:extLst>
          </p:cNvPr>
          <p:cNvSpPr>
            <a:spLocks noGrp="1"/>
          </p:cNvSpPr>
          <p:nvPr>
            <p:ph idx="1"/>
          </p:nvPr>
        </p:nvSpPr>
        <p:spPr/>
        <p:txBody>
          <a:bodyPr>
            <a:normAutofit/>
          </a:bodyPr>
          <a:lstStyle/>
          <a:p>
            <a:r>
              <a:rPr lang="en-IN" sz="2400" dirty="0"/>
              <a:t>So, You may have already got it that why we took game development. India has some active major game industries; such as </a:t>
            </a:r>
            <a:r>
              <a:rPr lang="en-IN" sz="2400" dirty="0" err="1"/>
              <a:t>Lakshya</a:t>
            </a:r>
            <a:r>
              <a:rPr lang="en-IN" sz="2400" dirty="0"/>
              <a:t> Digital. But the problem is that it only works on outsourced projects.</a:t>
            </a:r>
          </a:p>
          <a:p>
            <a:r>
              <a:rPr lang="en-IN" sz="2400" dirty="0"/>
              <a:t>And, nobody likes to invest in Game Development in India, because developing games requires too much time and resources, in addition to high expenses and the main reason, the risk of success of games.</a:t>
            </a:r>
          </a:p>
        </p:txBody>
      </p:sp>
      <p:sp>
        <p:nvSpPr>
          <p:cNvPr id="4" name="Footer Placeholder 3">
            <a:extLst>
              <a:ext uri="{FF2B5EF4-FFF2-40B4-BE49-F238E27FC236}">
                <a16:creationId xmlns="" xmlns:a16="http://schemas.microsoft.com/office/drawing/2014/main" id="{28528E27-4E29-49C5-ADE9-95FD50D30F1A}"/>
              </a:ext>
            </a:extLst>
          </p:cNvPr>
          <p:cNvSpPr>
            <a:spLocks noGrp="1"/>
          </p:cNvSpPr>
          <p:nvPr>
            <p:ph type="ftr" sz="quarter" idx="11"/>
          </p:nvPr>
        </p:nvSpPr>
        <p:spPr/>
        <p:txBody>
          <a:bodyPr/>
          <a:lstStyle/>
          <a:p>
            <a:r>
              <a:rPr lang="en-US" dirty="0"/>
              <a:t>Balancing Ball</a:t>
            </a:r>
          </a:p>
        </p:txBody>
      </p:sp>
      <p:sp>
        <p:nvSpPr>
          <p:cNvPr id="5" name="Slide Number Placeholder 4">
            <a:extLst>
              <a:ext uri="{FF2B5EF4-FFF2-40B4-BE49-F238E27FC236}">
                <a16:creationId xmlns="" xmlns:a16="http://schemas.microsoft.com/office/drawing/2014/main" id="{DD5C2E67-F41F-4297-A5D6-00822E25F1F9}"/>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9924437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337A89-C8F6-4DEC-A74E-E461DEB13BEF}"/>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Goal</a:t>
            </a:r>
          </a:p>
        </p:txBody>
      </p:sp>
      <p:sp>
        <p:nvSpPr>
          <p:cNvPr id="3" name="Content Placeholder 2">
            <a:extLst>
              <a:ext uri="{FF2B5EF4-FFF2-40B4-BE49-F238E27FC236}">
                <a16:creationId xmlns="" xmlns:a16="http://schemas.microsoft.com/office/drawing/2014/main" id="{94737095-9FE1-4A28-BA3A-89E40D6BDBF4}"/>
              </a:ext>
            </a:extLst>
          </p:cNvPr>
          <p:cNvSpPr>
            <a:spLocks noGrp="1"/>
          </p:cNvSpPr>
          <p:nvPr>
            <p:ph idx="1"/>
          </p:nvPr>
        </p:nvSpPr>
        <p:spPr/>
        <p:txBody>
          <a:bodyPr>
            <a:normAutofit/>
          </a:bodyPr>
          <a:lstStyle/>
          <a:p>
            <a:r>
              <a:rPr lang="en-IN" sz="2400" dirty="0"/>
              <a:t>Most of the major games, having fabulous graphics and excellent gameplay comes with rating of M and A which obviously means that it is not appropriate for children and even for teenagers. In addition they are costly as well.</a:t>
            </a:r>
          </a:p>
          <a:p>
            <a:r>
              <a:rPr lang="en-IN" sz="2400" dirty="0"/>
              <a:t>We wanted to make a kind of game with the rating of E which means that it can be played by anyone, and do not contain violative, hateful or abusive content, and don’t waste too much time of user, so user don’t get addicted to it.</a:t>
            </a:r>
          </a:p>
        </p:txBody>
      </p:sp>
      <p:sp>
        <p:nvSpPr>
          <p:cNvPr id="4" name="Footer Placeholder 3">
            <a:extLst>
              <a:ext uri="{FF2B5EF4-FFF2-40B4-BE49-F238E27FC236}">
                <a16:creationId xmlns="" xmlns:a16="http://schemas.microsoft.com/office/drawing/2014/main" id="{28528E27-4E29-49C5-ADE9-95FD50D30F1A}"/>
              </a:ext>
            </a:extLst>
          </p:cNvPr>
          <p:cNvSpPr>
            <a:spLocks noGrp="1"/>
          </p:cNvSpPr>
          <p:nvPr>
            <p:ph type="ftr" sz="quarter" idx="11"/>
          </p:nvPr>
        </p:nvSpPr>
        <p:spPr/>
        <p:txBody>
          <a:bodyPr/>
          <a:lstStyle/>
          <a:p>
            <a:r>
              <a:rPr lang="en-US" dirty="0"/>
              <a:t>Balancing Ball</a:t>
            </a:r>
          </a:p>
        </p:txBody>
      </p:sp>
      <p:sp>
        <p:nvSpPr>
          <p:cNvPr id="5" name="Slide Number Placeholder 4">
            <a:extLst>
              <a:ext uri="{FF2B5EF4-FFF2-40B4-BE49-F238E27FC236}">
                <a16:creationId xmlns="" xmlns:a16="http://schemas.microsoft.com/office/drawing/2014/main" id="{DD5C2E67-F41F-4297-A5D6-00822E25F1F9}"/>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9976686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50846EF3-1256-4402-94A7-0C6BC6F3D79E}"/>
              </a:ext>
            </a:extLst>
          </p:cNvPr>
          <p:cNvPicPr>
            <a:picLocks noChangeAspect="1"/>
          </p:cNvPicPr>
          <p:nvPr/>
        </p:nvPicPr>
        <p:blipFill>
          <a:blip r:embed="rId2"/>
          <a:stretch>
            <a:fillRect/>
          </a:stretch>
        </p:blipFill>
        <p:spPr>
          <a:xfrm>
            <a:off x="6583542" y="2630616"/>
            <a:ext cx="2793651" cy="3961905"/>
          </a:xfrm>
          <a:prstGeom prst="rect">
            <a:avLst/>
          </a:prstGeom>
        </p:spPr>
      </p:pic>
      <p:sp>
        <p:nvSpPr>
          <p:cNvPr id="2" name="Title 1">
            <a:extLst>
              <a:ext uri="{FF2B5EF4-FFF2-40B4-BE49-F238E27FC236}">
                <a16:creationId xmlns="" xmlns:a16="http://schemas.microsoft.com/office/drawing/2014/main" id="{F6337A89-C8F6-4DEC-A74E-E461DEB13BEF}"/>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About The Game</a:t>
            </a:r>
          </a:p>
        </p:txBody>
      </p:sp>
      <p:sp>
        <p:nvSpPr>
          <p:cNvPr id="3" name="Content Placeholder 2">
            <a:extLst>
              <a:ext uri="{FF2B5EF4-FFF2-40B4-BE49-F238E27FC236}">
                <a16:creationId xmlns="" xmlns:a16="http://schemas.microsoft.com/office/drawing/2014/main" id="{94737095-9FE1-4A28-BA3A-89E40D6BDBF4}"/>
              </a:ext>
            </a:extLst>
          </p:cNvPr>
          <p:cNvSpPr>
            <a:spLocks noGrp="1"/>
          </p:cNvSpPr>
          <p:nvPr>
            <p:ph idx="1"/>
          </p:nvPr>
        </p:nvSpPr>
        <p:spPr>
          <a:xfrm>
            <a:off x="677334" y="1433385"/>
            <a:ext cx="8596668" cy="4607978"/>
          </a:xfrm>
        </p:spPr>
        <p:txBody>
          <a:bodyPr>
            <a:normAutofit/>
          </a:bodyPr>
          <a:lstStyle/>
          <a:p>
            <a:r>
              <a:rPr lang="en-IN" sz="2400" dirty="0"/>
              <a:t>This game is inspired from a Windows-platform based game “</a:t>
            </a:r>
            <a:r>
              <a:rPr lang="en-IN" sz="2400" dirty="0" err="1"/>
              <a:t>ballance</a:t>
            </a:r>
            <a:r>
              <a:rPr lang="en-IN" sz="2400" dirty="0"/>
              <a:t>”, and we will be re-creating this obsolete game as our project with a new interface, and enhancing the gameplay.</a:t>
            </a:r>
          </a:p>
          <a:p>
            <a:endParaRPr lang="en-IN" sz="2400" dirty="0"/>
          </a:p>
          <a:p>
            <a:endParaRPr lang="en-IN" sz="2400" dirty="0"/>
          </a:p>
        </p:txBody>
      </p:sp>
      <p:sp>
        <p:nvSpPr>
          <p:cNvPr id="4" name="Footer Placeholder 3">
            <a:extLst>
              <a:ext uri="{FF2B5EF4-FFF2-40B4-BE49-F238E27FC236}">
                <a16:creationId xmlns="" xmlns:a16="http://schemas.microsoft.com/office/drawing/2014/main" id="{28528E27-4E29-49C5-ADE9-95FD50D30F1A}"/>
              </a:ext>
            </a:extLst>
          </p:cNvPr>
          <p:cNvSpPr>
            <a:spLocks noGrp="1"/>
          </p:cNvSpPr>
          <p:nvPr>
            <p:ph type="ftr" sz="quarter" idx="11"/>
          </p:nvPr>
        </p:nvSpPr>
        <p:spPr/>
        <p:txBody>
          <a:bodyPr/>
          <a:lstStyle/>
          <a:p>
            <a:r>
              <a:rPr lang="en-US" dirty="0"/>
              <a:t>Balancing Ball</a:t>
            </a:r>
          </a:p>
        </p:txBody>
      </p:sp>
      <p:sp>
        <p:nvSpPr>
          <p:cNvPr id="5" name="Slide Number Placeholder 4">
            <a:extLst>
              <a:ext uri="{FF2B5EF4-FFF2-40B4-BE49-F238E27FC236}">
                <a16:creationId xmlns="" xmlns:a16="http://schemas.microsoft.com/office/drawing/2014/main" id="{DD5C2E67-F41F-4297-A5D6-00822E25F1F9}"/>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9" name="Picture 8">
            <a:extLst>
              <a:ext uri="{FF2B5EF4-FFF2-40B4-BE49-F238E27FC236}">
                <a16:creationId xmlns="" xmlns:a16="http://schemas.microsoft.com/office/drawing/2014/main" id="{4C63B16F-A497-4268-831A-F009FD2F506D}"/>
              </a:ext>
            </a:extLst>
          </p:cNvPr>
          <p:cNvPicPr>
            <a:picLocks noChangeAspect="1"/>
          </p:cNvPicPr>
          <p:nvPr/>
        </p:nvPicPr>
        <p:blipFill>
          <a:blip r:embed="rId3"/>
          <a:stretch>
            <a:fillRect/>
          </a:stretch>
        </p:blipFill>
        <p:spPr>
          <a:xfrm>
            <a:off x="1638469" y="3001586"/>
            <a:ext cx="4635500" cy="3467100"/>
          </a:xfrm>
          <a:prstGeom prst="rect">
            <a:avLst/>
          </a:prstGeom>
        </p:spPr>
      </p:pic>
    </p:spTree>
    <p:extLst>
      <p:ext uri="{BB962C8B-B14F-4D97-AF65-F5344CB8AC3E}">
        <p14:creationId xmlns:p14="http://schemas.microsoft.com/office/powerpoint/2010/main" val="29790596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337A89-C8F6-4DEC-A74E-E461DEB13BEF}"/>
              </a:ext>
            </a:extLst>
          </p:cNvPr>
          <p:cNvSpPr>
            <a:spLocks noGrp="1"/>
          </p:cNvSpPr>
          <p:nvPr>
            <p:ph type="title"/>
          </p:nvPr>
        </p:nvSpPr>
        <p:spPr/>
        <p:txBody>
          <a:bodyPr/>
          <a:lstStyle/>
          <a:p>
            <a:r>
              <a:rPr lang="en-IN" dirty="0">
                <a:latin typeface="Open Sans Light" panose="020B0306030504020204" pitchFamily="34" charset="0"/>
                <a:ea typeface="Open Sans Light" panose="020B0306030504020204" pitchFamily="34" charset="0"/>
                <a:cs typeface="Open Sans Light" panose="020B0306030504020204" pitchFamily="34" charset="0"/>
              </a:rPr>
              <a:t>Functionalities</a:t>
            </a:r>
          </a:p>
        </p:txBody>
      </p:sp>
      <p:sp>
        <p:nvSpPr>
          <p:cNvPr id="3" name="Content Placeholder 2">
            <a:extLst>
              <a:ext uri="{FF2B5EF4-FFF2-40B4-BE49-F238E27FC236}">
                <a16:creationId xmlns="" xmlns:a16="http://schemas.microsoft.com/office/drawing/2014/main" id="{94737095-9FE1-4A28-BA3A-89E40D6BDBF4}"/>
              </a:ext>
            </a:extLst>
          </p:cNvPr>
          <p:cNvSpPr>
            <a:spLocks noGrp="1"/>
          </p:cNvSpPr>
          <p:nvPr>
            <p:ph idx="1"/>
          </p:nvPr>
        </p:nvSpPr>
        <p:spPr/>
        <p:txBody>
          <a:bodyPr>
            <a:normAutofit/>
          </a:bodyPr>
          <a:lstStyle/>
          <a:p>
            <a:r>
              <a:rPr lang="en-IN" sz="2400" dirty="0"/>
              <a:t>Playable with Arrow Keys, WASD and Joystick.</a:t>
            </a:r>
          </a:p>
          <a:p>
            <a:r>
              <a:rPr lang="en-IN" sz="2400" dirty="0"/>
              <a:t>If Ball falls over the stage, then 1 life lost / game is over</a:t>
            </a:r>
          </a:p>
          <a:p>
            <a:r>
              <a:rPr lang="en-IN" sz="2400" dirty="0"/>
              <a:t>Automatic camera trace to the ball and user can control camera with the help of mouse/trackpad.</a:t>
            </a:r>
          </a:p>
          <a:p>
            <a:r>
              <a:rPr lang="en-IN" sz="2400" dirty="0"/>
              <a:t>Difficulty as pass through each level.</a:t>
            </a:r>
          </a:p>
          <a:p>
            <a:r>
              <a:rPr lang="en-IN" sz="2400" dirty="0"/>
              <a:t>Different Kind of balls equipped with a special ability to play; such as wooden ball, paper ball and metal ball.</a:t>
            </a:r>
          </a:p>
          <a:p>
            <a:r>
              <a:rPr lang="en-IN" sz="2400" dirty="0"/>
              <a:t>Will be available on Windows Platform.</a:t>
            </a:r>
          </a:p>
        </p:txBody>
      </p:sp>
      <p:sp>
        <p:nvSpPr>
          <p:cNvPr id="4" name="Footer Placeholder 3">
            <a:extLst>
              <a:ext uri="{FF2B5EF4-FFF2-40B4-BE49-F238E27FC236}">
                <a16:creationId xmlns="" xmlns:a16="http://schemas.microsoft.com/office/drawing/2014/main" id="{28528E27-4E29-49C5-ADE9-95FD50D30F1A}"/>
              </a:ext>
            </a:extLst>
          </p:cNvPr>
          <p:cNvSpPr>
            <a:spLocks noGrp="1"/>
          </p:cNvSpPr>
          <p:nvPr>
            <p:ph type="ftr" sz="quarter" idx="11"/>
          </p:nvPr>
        </p:nvSpPr>
        <p:spPr/>
        <p:txBody>
          <a:bodyPr/>
          <a:lstStyle/>
          <a:p>
            <a:r>
              <a:rPr lang="en-US" dirty="0"/>
              <a:t>Balancing Ball</a:t>
            </a:r>
          </a:p>
        </p:txBody>
      </p:sp>
      <p:sp>
        <p:nvSpPr>
          <p:cNvPr id="5" name="Slide Number Placeholder 4">
            <a:extLst>
              <a:ext uri="{FF2B5EF4-FFF2-40B4-BE49-F238E27FC236}">
                <a16:creationId xmlns="" xmlns:a16="http://schemas.microsoft.com/office/drawing/2014/main" id="{DD5C2E67-F41F-4297-A5D6-00822E25F1F9}"/>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4051400279"/>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584</TotalTime>
  <Words>1912</Words>
  <Application>Microsoft Office PowerPoint</Application>
  <PresentationFormat>Custom</PresentationFormat>
  <Paragraphs>332</Paragraphs>
  <Slides>40</Slides>
  <Notes>0</Notes>
  <HiddenSlides>0</HiddenSlides>
  <MMClips>1</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Facet</vt:lpstr>
      <vt:lpstr>Balancing Ball</vt:lpstr>
      <vt:lpstr>A quick recap</vt:lpstr>
      <vt:lpstr>Before Starting</vt:lpstr>
      <vt:lpstr>Before Starting</vt:lpstr>
      <vt:lpstr>Before Starting</vt:lpstr>
      <vt:lpstr>Goal</vt:lpstr>
      <vt:lpstr>Goal</vt:lpstr>
      <vt:lpstr>About The Game</vt:lpstr>
      <vt:lpstr>Functionalities</vt:lpstr>
      <vt:lpstr>At The End</vt:lpstr>
      <vt:lpstr>Queries from last presentation</vt:lpstr>
      <vt:lpstr>Game Design Document</vt:lpstr>
      <vt:lpstr>Game Design Document</vt:lpstr>
      <vt:lpstr>Game Design Document</vt:lpstr>
      <vt:lpstr>Game Design Document</vt:lpstr>
      <vt:lpstr>Game Design Document</vt:lpstr>
      <vt:lpstr>Game Design Document</vt:lpstr>
      <vt:lpstr>Game Design Document</vt:lpstr>
      <vt:lpstr>Game Design Document</vt:lpstr>
      <vt:lpstr>Game Design Document</vt:lpstr>
      <vt:lpstr>Technical Design Document</vt:lpstr>
      <vt:lpstr>Technical Design Document</vt:lpstr>
      <vt:lpstr>Technical Design Document</vt:lpstr>
      <vt:lpstr>Technical Design Document</vt:lpstr>
      <vt:lpstr>Technical Design Document</vt:lpstr>
      <vt:lpstr>Technical Design Document</vt:lpstr>
      <vt:lpstr>Technical Design Document</vt:lpstr>
      <vt:lpstr>Technical Design Document</vt:lpstr>
      <vt:lpstr>Technical Design Document</vt:lpstr>
      <vt:lpstr>Technical Design Document</vt:lpstr>
      <vt:lpstr>Technical Design Document</vt:lpstr>
      <vt:lpstr>Technical Design Document</vt:lpstr>
      <vt:lpstr>Technical Design Document</vt:lpstr>
      <vt:lpstr>Technical Design Document</vt:lpstr>
      <vt:lpstr>Technical Design Document</vt:lpstr>
      <vt:lpstr>Technical Design Document</vt:lpstr>
      <vt:lpstr>Queries:</vt:lpstr>
      <vt:lpstr>Queries:</vt:lpstr>
      <vt:lpstr>How much we have done till now</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Ballera</dc:title>
  <dc:creator>acer</dc:creator>
  <cp:lastModifiedBy>Dhaval Pankhaniya</cp:lastModifiedBy>
  <cp:revision>279</cp:revision>
  <dcterms:created xsi:type="dcterms:W3CDTF">2018-07-17T09:19:45Z</dcterms:created>
  <dcterms:modified xsi:type="dcterms:W3CDTF">2018-10-26T04:06:28Z</dcterms:modified>
</cp:coreProperties>
</file>